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handoutMasterIdLst>
    <p:handoutMasterId r:id="rId10"/>
  </p:handoutMasterIdLst>
  <p:sldIdLst>
    <p:sldId id="256" r:id="rId2"/>
    <p:sldId id="308" r:id="rId3"/>
    <p:sldId id="306" r:id="rId4"/>
    <p:sldId id="265" r:id="rId5"/>
    <p:sldId id="300" r:id="rId6"/>
    <p:sldId id="307" r:id="rId7"/>
    <p:sldId id="305" r:id="rId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25A"/>
    <a:srgbClr val="065FA6"/>
    <a:srgbClr val="0073B6"/>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68075" autoAdjust="0"/>
  </p:normalViewPr>
  <p:slideViewPr>
    <p:cSldViewPr>
      <p:cViewPr varScale="1">
        <p:scale>
          <a:sx n="84" d="100"/>
          <a:sy n="84" d="100"/>
        </p:scale>
        <p:origin x="30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42"/>
    </p:cViewPr>
  </p:sorterViewPr>
  <p:notesViewPr>
    <p:cSldViewPr>
      <p:cViewPr varScale="1">
        <p:scale>
          <a:sx n="67" d="100"/>
          <a:sy n="67" d="100"/>
        </p:scale>
        <p:origin x="-3168" y="-8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1105C-15EF-468F-A905-3F24B3EFB976}"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848B4656-A7A7-416B-8E8D-6571E7B8FDBC}">
      <dgm:prSet phldrT="[Text]"/>
      <dgm:spPr/>
      <dgm:t>
        <a:bodyPr/>
        <a:lstStyle/>
        <a:p>
          <a:r>
            <a:rPr lang="en-US" dirty="0"/>
            <a:t>Access</a:t>
          </a:r>
        </a:p>
      </dgm:t>
    </dgm:pt>
    <dgm:pt modelId="{51CFC5BC-FFBE-42AE-8CFD-14E8DE2472B1}" type="parTrans" cxnId="{962C8606-2515-42C1-809D-FACEA157FB4D}">
      <dgm:prSet/>
      <dgm:spPr/>
      <dgm:t>
        <a:bodyPr/>
        <a:lstStyle/>
        <a:p>
          <a:endParaRPr lang="en-US"/>
        </a:p>
      </dgm:t>
    </dgm:pt>
    <dgm:pt modelId="{3413C444-0B56-4D44-A64F-1630099D9BB5}" type="sibTrans" cxnId="{962C8606-2515-42C1-809D-FACEA157FB4D}">
      <dgm:prSet/>
      <dgm:spPr/>
      <dgm:t>
        <a:bodyPr/>
        <a:lstStyle/>
        <a:p>
          <a:endParaRPr lang="en-US"/>
        </a:p>
      </dgm:t>
    </dgm:pt>
    <dgm:pt modelId="{27AECB15-0451-48E8-9CCD-353249BD1142}">
      <dgm:prSet phldrT="[Text]" custT="1"/>
      <dgm:spPr/>
      <dgm:t>
        <a:bodyPr/>
        <a:lstStyle/>
        <a:p>
          <a:r>
            <a:rPr lang="en-US" sz="1700" dirty="0"/>
            <a:t>Adequate</a:t>
          </a:r>
        </a:p>
      </dgm:t>
    </dgm:pt>
    <dgm:pt modelId="{AB9C54DC-7300-4A0F-907A-5167040100F6}" type="parTrans" cxnId="{A7427685-4E36-4ED5-963B-7B519192AF07}">
      <dgm:prSet/>
      <dgm:spPr/>
      <dgm:t>
        <a:bodyPr/>
        <a:lstStyle/>
        <a:p>
          <a:endParaRPr lang="en-US"/>
        </a:p>
      </dgm:t>
    </dgm:pt>
    <dgm:pt modelId="{FBB322D1-E5C0-4644-A792-0A7BE61FC70E}" type="sibTrans" cxnId="{A7427685-4E36-4ED5-963B-7B519192AF07}">
      <dgm:prSet/>
      <dgm:spPr/>
      <dgm:t>
        <a:bodyPr/>
        <a:lstStyle/>
        <a:p>
          <a:endParaRPr lang="en-US"/>
        </a:p>
      </dgm:t>
    </dgm:pt>
    <dgm:pt modelId="{389C46C2-6243-461F-B09F-A2C778B73952}">
      <dgm:prSet phldrT="[Text]" custT="1"/>
      <dgm:spPr/>
      <dgm:t>
        <a:bodyPr/>
        <a:lstStyle/>
        <a:p>
          <a:r>
            <a:rPr lang="en-US" sz="1600" dirty="0"/>
            <a:t>Accessible</a:t>
          </a:r>
        </a:p>
      </dgm:t>
    </dgm:pt>
    <dgm:pt modelId="{617E9E94-C4D2-43C1-8FCA-B606A3EEBBD2}" type="parTrans" cxnId="{98295BB8-C6B1-4BEF-A894-B98E013A9C93}">
      <dgm:prSet/>
      <dgm:spPr/>
      <dgm:t>
        <a:bodyPr/>
        <a:lstStyle/>
        <a:p>
          <a:endParaRPr lang="en-US"/>
        </a:p>
      </dgm:t>
    </dgm:pt>
    <dgm:pt modelId="{A3E0176F-E398-448A-9FA2-0A95290CB138}" type="sibTrans" cxnId="{98295BB8-C6B1-4BEF-A894-B98E013A9C93}">
      <dgm:prSet/>
      <dgm:spPr/>
      <dgm:t>
        <a:bodyPr/>
        <a:lstStyle/>
        <a:p>
          <a:endParaRPr lang="en-US"/>
        </a:p>
      </dgm:t>
    </dgm:pt>
    <dgm:pt modelId="{467EC31B-2D3A-4AC3-B309-B735CA38F248}">
      <dgm:prSet phldrT="[Text]" custT="1"/>
      <dgm:spPr/>
      <dgm:t>
        <a:bodyPr/>
        <a:lstStyle/>
        <a:p>
          <a:r>
            <a:rPr lang="en-US" sz="1600" dirty="0"/>
            <a:t>Affordable</a:t>
          </a:r>
        </a:p>
      </dgm:t>
    </dgm:pt>
    <dgm:pt modelId="{8ACE59A2-082F-453C-8925-89BD8AF5167D}" type="parTrans" cxnId="{02947C57-584F-4365-80E2-019C13C79553}">
      <dgm:prSet/>
      <dgm:spPr/>
      <dgm:t>
        <a:bodyPr/>
        <a:lstStyle/>
        <a:p>
          <a:endParaRPr lang="en-US"/>
        </a:p>
      </dgm:t>
    </dgm:pt>
    <dgm:pt modelId="{65903B55-A2B0-45F4-AD0A-60EFFA90F901}" type="sibTrans" cxnId="{02947C57-584F-4365-80E2-019C13C79553}">
      <dgm:prSet/>
      <dgm:spPr/>
      <dgm:t>
        <a:bodyPr/>
        <a:lstStyle/>
        <a:p>
          <a:endParaRPr lang="en-US"/>
        </a:p>
      </dgm:t>
    </dgm:pt>
    <dgm:pt modelId="{3D143FC1-12F8-4FBD-B422-10AEE32372EE}">
      <dgm:prSet phldrT="[Text]" custT="1"/>
      <dgm:spPr/>
      <dgm:t>
        <a:bodyPr/>
        <a:lstStyle/>
        <a:p>
          <a:r>
            <a:rPr lang="en-US" sz="1400" dirty="0"/>
            <a:t>Appropriate</a:t>
          </a:r>
        </a:p>
      </dgm:t>
    </dgm:pt>
    <dgm:pt modelId="{A1395CD0-0C37-4AED-BCCA-96DF68745B77}" type="parTrans" cxnId="{9F7F9388-6399-4CB7-967D-2797100E68A7}">
      <dgm:prSet/>
      <dgm:spPr/>
      <dgm:t>
        <a:bodyPr/>
        <a:lstStyle/>
        <a:p>
          <a:endParaRPr lang="en-US"/>
        </a:p>
      </dgm:t>
    </dgm:pt>
    <dgm:pt modelId="{FFBA2D4B-D0C5-4140-8392-43ED5E327B3A}" type="sibTrans" cxnId="{9F7F9388-6399-4CB7-967D-2797100E68A7}">
      <dgm:prSet/>
      <dgm:spPr/>
      <dgm:t>
        <a:bodyPr/>
        <a:lstStyle/>
        <a:p>
          <a:endParaRPr lang="en-US"/>
        </a:p>
      </dgm:t>
    </dgm:pt>
    <dgm:pt modelId="{7F90162D-3A6A-489A-8465-48A0B0C6A10A}">
      <dgm:prSet phldrT="[Text]" custT="1"/>
      <dgm:spPr/>
      <dgm:t>
        <a:bodyPr/>
        <a:lstStyle/>
        <a:p>
          <a:r>
            <a:rPr lang="en-US" sz="1800" dirty="0"/>
            <a:t>Available</a:t>
          </a:r>
        </a:p>
      </dgm:t>
    </dgm:pt>
    <dgm:pt modelId="{FA4F85F4-8B30-4E9C-9C39-4C3898B6D18C}" type="parTrans" cxnId="{0F5D57E6-26CE-4071-A664-A4939FCFFEFD}">
      <dgm:prSet/>
      <dgm:spPr/>
      <dgm:t>
        <a:bodyPr/>
        <a:lstStyle/>
        <a:p>
          <a:endParaRPr lang="en-US"/>
        </a:p>
      </dgm:t>
    </dgm:pt>
    <dgm:pt modelId="{5FA13AE5-DDC3-4F62-8AE6-2901115A96C8}" type="sibTrans" cxnId="{0F5D57E6-26CE-4071-A664-A4939FCFFEFD}">
      <dgm:prSet/>
      <dgm:spPr/>
      <dgm:t>
        <a:bodyPr/>
        <a:lstStyle/>
        <a:p>
          <a:endParaRPr lang="en-US"/>
        </a:p>
      </dgm:t>
    </dgm:pt>
    <dgm:pt modelId="{023A2F0E-3135-4FC6-A623-84F003F5DB8B}" type="pres">
      <dgm:prSet presAssocID="{E021105C-15EF-468F-A905-3F24B3EFB976}" presName="Name0" presStyleCnt="0">
        <dgm:presLayoutVars>
          <dgm:chMax val="1"/>
          <dgm:dir/>
          <dgm:animLvl val="ctr"/>
          <dgm:resizeHandles val="exact"/>
        </dgm:presLayoutVars>
      </dgm:prSet>
      <dgm:spPr/>
    </dgm:pt>
    <dgm:pt modelId="{40D172A2-AC54-4F91-BAA8-52FC78654D1C}" type="pres">
      <dgm:prSet presAssocID="{848B4656-A7A7-416B-8E8D-6571E7B8FDBC}" presName="centerShape" presStyleLbl="node0" presStyleIdx="0" presStyleCnt="1"/>
      <dgm:spPr/>
    </dgm:pt>
    <dgm:pt modelId="{A6606C73-E9DE-46AD-B813-AD9F8258C8F9}" type="pres">
      <dgm:prSet presAssocID="{27AECB15-0451-48E8-9CCD-353249BD1142}" presName="node" presStyleLbl="node1" presStyleIdx="0" presStyleCnt="5">
        <dgm:presLayoutVars>
          <dgm:bulletEnabled val="1"/>
        </dgm:presLayoutVars>
      </dgm:prSet>
      <dgm:spPr/>
    </dgm:pt>
    <dgm:pt modelId="{536A1E61-2D23-4611-922F-25E02B798C62}" type="pres">
      <dgm:prSet presAssocID="{27AECB15-0451-48E8-9CCD-353249BD1142}" presName="dummy" presStyleCnt="0"/>
      <dgm:spPr/>
    </dgm:pt>
    <dgm:pt modelId="{AF8786AD-BC6D-41A1-9597-810DF2A281CF}" type="pres">
      <dgm:prSet presAssocID="{FBB322D1-E5C0-4644-A792-0A7BE61FC70E}" presName="sibTrans" presStyleLbl="sibTrans2D1" presStyleIdx="0" presStyleCnt="5"/>
      <dgm:spPr/>
    </dgm:pt>
    <dgm:pt modelId="{2F24D6FA-CE83-43AE-8890-B91FFD46728A}" type="pres">
      <dgm:prSet presAssocID="{389C46C2-6243-461F-B09F-A2C778B73952}" presName="node" presStyleLbl="node1" presStyleIdx="1" presStyleCnt="5">
        <dgm:presLayoutVars>
          <dgm:bulletEnabled val="1"/>
        </dgm:presLayoutVars>
      </dgm:prSet>
      <dgm:spPr/>
    </dgm:pt>
    <dgm:pt modelId="{BD926F7B-DE95-44E9-B156-7D705CC9F564}" type="pres">
      <dgm:prSet presAssocID="{389C46C2-6243-461F-B09F-A2C778B73952}" presName="dummy" presStyleCnt="0"/>
      <dgm:spPr/>
    </dgm:pt>
    <dgm:pt modelId="{052B4CB9-5B6A-48D6-BF2B-2545C3EFD5D1}" type="pres">
      <dgm:prSet presAssocID="{A3E0176F-E398-448A-9FA2-0A95290CB138}" presName="sibTrans" presStyleLbl="sibTrans2D1" presStyleIdx="1" presStyleCnt="5"/>
      <dgm:spPr/>
    </dgm:pt>
    <dgm:pt modelId="{522C04AF-6881-47FE-A4E3-C438860413E4}" type="pres">
      <dgm:prSet presAssocID="{467EC31B-2D3A-4AC3-B309-B735CA38F248}" presName="node" presStyleLbl="node1" presStyleIdx="2" presStyleCnt="5">
        <dgm:presLayoutVars>
          <dgm:bulletEnabled val="1"/>
        </dgm:presLayoutVars>
      </dgm:prSet>
      <dgm:spPr/>
    </dgm:pt>
    <dgm:pt modelId="{D9CDEC0E-0BD7-41F9-96A8-601A30C7A49A}" type="pres">
      <dgm:prSet presAssocID="{467EC31B-2D3A-4AC3-B309-B735CA38F248}" presName="dummy" presStyleCnt="0"/>
      <dgm:spPr/>
    </dgm:pt>
    <dgm:pt modelId="{99D09383-5514-41EF-9057-D3C880F66514}" type="pres">
      <dgm:prSet presAssocID="{65903B55-A2B0-45F4-AD0A-60EFFA90F901}" presName="sibTrans" presStyleLbl="sibTrans2D1" presStyleIdx="2" presStyleCnt="5"/>
      <dgm:spPr/>
    </dgm:pt>
    <dgm:pt modelId="{3432BD1E-3137-4046-A7B7-08945379384B}" type="pres">
      <dgm:prSet presAssocID="{3D143FC1-12F8-4FBD-B422-10AEE32372EE}" presName="node" presStyleLbl="node1" presStyleIdx="3" presStyleCnt="5">
        <dgm:presLayoutVars>
          <dgm:bulletEnabled val="1"/>
        </dgm:presLayoutVars>
      </dgm:prSet>
      <dgm:spPr/>
    </dgm:pt>
    <dgm:pt modelId="{EDB461B3-4731-46A9-94AD-B57B97262AEC}" type="pres">
      <dgm:prSet presAssocID="{3D143FC1-12F8-4FBD-B422-10AEE32372EE}" presName="dummy" presStyleCnt="0"/>
      <dgm:spPr/>
    </dgm:pt>
    <dgm:pt modelId="{D65A2A88-F829-4450-AFE0-A890988121F2}" type="pres">
      <dgm:prSet presAssocID="{FFBA2D4B-D0C5-4140-8392-43ED5E327B3A}" presName="sibTrans" presStyleLbl="sibTrans2D1" presStyleIdx="3" presStyleCnt="5"/>
      <dgm:spPr/>
    </dgm:pt>
    <dgm:pt modelId="{0CF30F3B-87B8-4C2E-A339-304E05E7D7E0}" type="pres">
      <dgm:prSet presAssocID="{7F90162D-3A6A-489A-8465-48A0B0C6A10A}" presName="node" presStyleLbl="node1" presStyleIdx="4" presStyleCnt="5">
        <dgm:presLayoutVars>
          <dgm:bulletEnabled val="1"/>
        </dgm:presLayoutVars>
      </dgm:prSet>
      <dgm:spPr/>
    </dgm:pt>
    <dgm:pt modelId="{64CF62B7-D7B9-4DAF-AB67-68525BA2594E}" type="pres">
      <dgm:prSet presAssocID="{7F90162D-3A6A-489A-8465-48A0B0C6A10A}" presName="dummy" presStyleCnt="0"/>
      <dgm:spPr/>
    </dgm:pt>
    <dgm:pt modelId="{C0DDE740-EA85-40DC-A72B-16D152F4DD65}" type="pres">
      <dgm:prSet presAssocID="{5FA13AE5-DDC3-4F62-8AE6-2901115A96C8}" presName="sibTrans" presStyleLbl="sibTrans2D1" presStyleIdx="4" presStyleCnt="5"/>
      <dgm:spPr/>
    </dgm:pt>
  </dgm:ptLst>
  <dgm:cxnLst>
    <dgm:cxn modelId="{F3ECF43D-8414-4E1C-A4DB-409F2748A37D}" type="presOf" srcId="{A3E0176F-E398-448A-9FA2-0A95290CB138}" destId="{052B4CB9-5B6A-48D6-BF2B-2545C3EFD5D1}" srcOrd="0" destOrd="0" presId="urn:microsoft.com/office/officeart/2005/8/layout/radial6"/>
    <dgm:cxn modelId="{48494522-7780-43F5-B971-B64FCE40FF9F}" type="presOf" srcId="{FBB322D1-E5C0-4644-A792-0A7BE61FC70E}" destId="{AF8786AD-BC6D-41A1-9597-810DF2A281CF}" srcOrd="0" destOrd="0" presId="urn:microsoft.com/office/officeart/2005/8/layout/radial6"/>
    <dgm:cxn modelId="{290F72C0-23A8-4F96-BE99-E00EA3DAEB2C}" type="presOf" srcId="{65903B55-A2B0-45F4-AD0A-60EFFA90F901}" destId="{99D09383-5514-41EF-9057-D3C880F66514}" srcOrd="0" destOrd="0" presId="urn:microsoft.com/office/officeart/2005/8/layout/radial6"/>
    <dgm:cxn modelId="{06787617-5920-4972-A9B1-317B42743ECA}" type="presOf" srcId="{E021105C-15EF-468F-A905-3F24B3EFB976}" destId="{023A2F0E-3135-4FC6-A623-84F003F5DB8B}" srcOrd="0" destOrd="0" presId="urn:microsoft.com/office/officeart/2005/8/layout/radial6"/>
    <dgm:cxn modelId="{02947C57-584F-4365-80E2-019C13C79553}" srcId="{848B4656-A7A7-416B-8E8D-6571E7B8FDBC}" destId="{467EC31B-2D3A-4AC3-B309-B735CA38F248}" srcOrd="2" destOrd="0" parTransId="{8ACE59A2-082F-453C-8925-89BD8AF5167D}" sibTransId="{65903B55-A2B0-45F4-AD0A-60EFFA90F901}"/>
    <dgm:cxn modelId="{A7427685-4E36-4ED5-963B-7B519192AF07}" srcId="{848B4656-A7A7-416B-8E8D-6571E7B8FDBC}" destId="{27AECB15-0451-48E8-9CCD-353249BD1142}" srcOrd="0" destOrd="0" parTransId="{AB9C54DC-7300-4A0F-907A-5167040100F6}" sibTransId="{FBB322D1-E5C0-4644-A792-0A7BE61FC70E}"/>
    <dgm:cxn modelId="{9677A9B3-4D13-4D5D-8E82-96AA535FAEAE}" type="presOf" srcId="{5FA13AE5-DDC3-4F62-8AE6-2901115A96C8}" destId="{C0DDE740-EA85-40DC-A72B-16D152F4DD65}" srcOrd="0" destOrd="0" presId="urn:microsoft.com/office/officeart/2005/8/layout/radial6"/>
    <dgm:cxn modelId="{73E4AD39-80D5-40E7-8842-1E2049E9A1B4}" type="presOf" srcId="{7F90162D-3A6A-489A-8465-48A0B0C6A10A}" destId="{0CF30F3B-87B8-4C2E-A339-304E05E7D7E0}" srcOrd="0" destOrd="0" presId="urn:microsoft.com/office/officeart/2005/8/layout/radial6"/>
    <dgm:cxn modelId="{0F5D57E6-26CE-4071-A664-A4939FCFFEFD}" srcId="{848B4656-A7A7-416B-8E8D-6571E7B8FDBC}" destId="{7F90162D-3A6A-489A-8465-48A0B0C6A10A}" srcOrd="4" destOrd="0" parTransId="{FA4F85F4-8B30-4E9C-9C39-4C3898B6D18C}" sibTransId="{5FA13AE5-DDC3-4F62-8AE6-2901115A96C8}"/>
    <dgm:cxn modelId="{962C8606-2515-42C1-809D-FACEA157FB4D}" srcId="{E021105C-15EF-468F-A905-3F24B3EFB976}" destId="{848B4656-A7A7-416B-8E8D-6571E7B8FDBC}" srcOrd="0" destOrd="0" parTransId="{51CFC5BC-FFBE-42AE-8CFD-14E8DE2472B1}" sibTransId="{3413C444-0B56-4D44-A64F-1630099D9BB5}"/>
    <dgm:cxn modelId="{23B5CFEB-3484-49C1-A728-4B692FA24746}" type="presOf" srcId="{3D143FC1-12F8-4FBD-B422-10AEE32372EE}" destId="{3432BD1E-3137-4046-A7B7-08945379384B}" srcOrd="0" destOrd="0" presId="urn:microsoft.com/office/officeart/2005/8/layout/radial6"/>
    <dgm:cxn modelId="{CF141775-A19B-4E37-8652-91EFFF579D4B}" type="presOf" srcId="{848B4656-A7A7-416B-8E8D-6571E7B8FDBC}" destId="{40D172A2-AC54-4F91-BAA8-52FC78654D1C}" srcOrd="0" destOrd="0" presId="urn:microsoft.com/office/officeart/2005/8/layout/radial6"/>
    <dgm:cxn modelId="{E0E55A6C-CFAB-4597-BB41-5FB5BABB5C1A}" type="presOf" srcId="{27AECB15-0451-48E8-9CCD-353249BD1142}" destId="{A6606C73-E9DE-46AD-B813-AD9F8258C8F9}" srcOrd="0" destOrd="0" presId="urn:microsoft.com/office/officeart/2005/8/layout/radial6"/>
    <dgm:cxn modelId="{9F7F9388-6399-4CB7-967D-2797100E68A7}" srcId="{848B4656-A7A7-416B-8E8D-6571E7B8FDBC}" destId="{3D143FC1-12F8-4FBD-B422-10AEE32372EE}" srcOrd="3" destOrd="0" parTransId="{A1395CD0-0C37-4AED-BCCA-96DF68745B77}" sibTransId="{FFBA2D4B-D0C5-4140-8392-43ED5E327B3A}"/>
    <dgm:cxn modelId="{43E1A8D6-14CE-4F90-BBF6-BA2C9427540A}" type="presOf" srcId="{389C46C2-6243-461F-B09F-A2C778B73952}" destId="{2F24D6FA-CE83-43AE-8890-B91FFD46728A}" srcOrd="0" destOrd="0" presId="urn:microsoft.com/office/officeart/2005/8/layout/radial6"/>
    <dgm:cxn modelId="{41BF39C7-DB9D-4A8C-A351-1A8FDA6F15C1}" type="presOf" srcId="{467EC31B-2D3A-4AC3-B309-B735CA38F248}" destId="{522C04AF-6881-47FE-A4E3-C438860413E4}" srcOrd="0" destOrd="0" presId="urn:microsoft.com/office/officeart/2005/8/layout/radial6"/>
    <dgm:cxn modelId="{DF0DE681-9D4C-4304-84B0-545A617C32E7}" type="presOf" srcId="{FFBA2D4B-D0C5-4140-8392-43ED5E327B3A}" destId="{D65A2A88-F829-4450-AFE0-A890988121F2}" srcOrd="0" destOrd="0" presId="urn:microsoft.com/office/officeart/2005/8/layout/radial6"/>
    <dgm:cxn modelId="{98295BB8-C6B1-4BEF-A894-B98E013A9C93}" srcId="{848B4656-A7A7-416B-8E8D-6571E7B8FDBC}" destId="{389C46C2-6243-461F-B09F-A2C778B73952}" srcOrd="1" destOrd="0" parTransId="{617E9E94-C4D2-43C1-8FCA-B606A3EEBBD2}" sibTransId="{A3E0176F-E398-448A-9FA2-0A95290CB138}"/>
    <dgm:cxn modelId="{A64BEC19-6BE3-4BED-9487-FFBA95111317}" type="presParOf" srcId="{023A2F0E-3135-4FC6-A623-84F003F5DB8B}" destId="{40D172A2-AC54-4F91-BAA8-52FC78654D1C}" srcOrd="0" destOrd="0" presId="urn:microsoft.com/office/officeart/2005/8/layout/radial6"/>
    <dgm:cxn modelId="{D5ACD1DF-2FA8-47DD-A11A-90395D05BD6D}" type="presParOf" srcId="{023A2F0E-3135-4FC6-A623-84F003F5DB8B}" destId="{A6606C73-E9DE-46AD-B813-AD9F8258C8F9}" srcOrd="1" destOrd="0" presId="urn:microsoft.com/office/officeart/2005/8/layout/radial6"/>
    <dgm:cxn modelId="{E8D03BB2-15D4-46F4-BDC6-AEC01F4B0969}" type="presParOf" srcId="{023A2F0E-3135-4FC6-A623-84F003F5DB8B}" destId="{536A1E61-2D23-4611-922F-25E02B798C62}" srcOrd="2" destOrd="0" presId="urn:microsoft.com/office/officeart/2005/8/layout/radial6"/>
    <dgm:cxn modelId="{4CA3C0F2-59F0-4162-B69F-F492EFD3818A}" type="presParOf" srcId="{023A2F0E-3135-4FC6-A623-84F003F5DB8B}" destId="{AF8786AD-BC6D-41A1-9597-810DF2A281CF}" srcOrd="3" destOrd="0" presId="urn:microsoft.com/office/officeart/2005/8/layout/radial6"/>
    <dgm:cxn modelId="{26381DF3-4FF9-4670-A629-C7D238E2609A}" type="presParOf" srcId="{023A2F0E-3135-4FC6-A623-84F003F5DB8B}" destId="{2F24D6FA-CE83-43AE-8890-B91FFD46728A}" srcOrd="4" destOrd="0" presId="urn:microsoft.com/office/officeart/2005/8/layout/radial6"/>
    <dgm:cxn modelId="{03B44812-DE89-4225-9EFA-AB01BACFF243}" type="presParOf" srcId="{023A2F0E-3135-4FC6-A623-84F003F5DB8B}" destId="{BD926F7B-DE95-44E9-B156-7D705CC9F564}" srcOrd="5" destOrd="0" presId="urn:microsoft.com/office/officeart/2005/8/layout/radial6"/>
    <dgm:cxn modelId="{483BC16B-4F6B-4A58-84AD-E57A092B2326}" type="presParOf" srcId="{023A2F0E-3135-4FC6-A623-84F003F5DB8B}" destId="{052B4CB9-5B6A-48D6-BF2B-2545C3EFD5D1}" srcOrd="6" destOrd="0" presId="urn:microsoft.com/office/officeart/2005/8/layout/radial6"/>
    <dgm:cxn modelId="{C7A35C85-0C79-43FE-A19A-D33367B740F5}" type="presParOf" srcId="{023A2F0E-3135-4FC6-A623-84F003F5DB8B}" destId="{522C04AF-6881-47FE-A4E3-C438860413E4}" srcOrd="7" destOrd="0" presId="urn:microsoft.com/office/officeart/2005/8/layout/radial6"/>
    <dgm:cxn modelId="{C07AFB73-D3F6-45CF-8431-7E0364885A2E}" type="presParOf" srcId="{023A2F0E-3135-4FC6-A623-84F003F5DB8B}" destId="{D9CDEC0E-0BD7-41F9-96A8-601A30C7A49A}" srcOrd="8" destOrd="0" presId="urn:microsoft.com/office/officeart/2005/8/layout/radial6"/>
    <dgm:cxn modelId="{BC4017C2-8612-415D-9BEA-EB0CB1E093A2}" type="presParOf" srcId="{023A2F0E-3135-4FC6-A623-84F003F5DB8B}" destId="{99D09383-5514-41EF-9057-D3C880F66514}" srcOrd="9" destOrd="0" presId="urn:microsoft.com/office/officeart/2005/8/layout/radial6"/>
    <dgm:cxn modelId="{122FE99F-A68C-474D-9DF9-F712CC46767A}" type="presParOf" srcId="{023A2F0E-3135-4FC6-A623-84F003F5DB8B}" destId="{3432BD1E-3137-4046-A7B7-08945379384B}" srcOrd="10" destOrd="0" presId="urn:microsoft.com/office/officeart/2005/8/layout/radial6"/>
    <dgm:cxn modelId="{FD0F3520-D0AC-4101-AED0-38717159DF59}" type="presParOf" srcId="{023A2F0E-3135-4FC6-A623-84F003F5DB8B}" destId="{EDB461B3-4731-46A9-94AD-B57B97262AEC}" srcOrd="11" destOrd="0" presId="urn:microsoft.com/office/officeart/2005/8/layout/radial6"/>
    <dgm:cxn modelId="{D9E1C2AA-EAEB-49CA-AC64-B07E150F1185}" type="presParOf" srcId="{023A2F0E-3135-4FC6-A623-84F003F5DB8B}" destId="{D65A2A88-F829-4450-AFE0-A890988121F2}" srcOrd="12" destOrd="0" presId="urn:microsoft.com/office/officeart/2005/8/layout/radial6"/>
    <dgm:cxn modelId="{B33DA9DB-5A83-49DC-B308-A7A29B2A34CF}" type="presParOf" srcId="{023A2F0E-3135-4FC6-A623-84F003F5DB8B}" destId="{0CF30F3B-87B8-4C2E-A339-304E05E7D7E0}" srcOrd="13" destOrd="0" presId="urn:microsoft.com/office/officeart/2005/8/layout/radial6"/>
    <dgm:cxn modelId="{678DCF71-7D9A-4ABC-8037-B48B41268C35}" type="presParOf" srcId="{023A2F0E-3135-4FC6-A623-84F003F5DB8B}" destId="{64CF62B7-D7B9-4DAF-AB67-68525BA2594E}" srcOrd="14" destOrd="0" presId="urn:microsoft.com/office/officeart/2005/8/layout/radial6"/>
    <dgm:cxn modelId="{11B11BA0-6833-4B98-97DA-B579F0BD2BC1}" type="presParOf" srcId="{023A2F0E-3135-4FC6-A623-84F003F5DB8B}" destId="{C0DDE740-EA85-40DC-A72B-16D152F4DD6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DE740-EA85-40DC-A72B-16D152F4DD65}">
      <dsp:nvSpPr>
        <dsp:cNvPr id="0" name=""/>
        <dsp:cNvSpPr/>
      </dsp:nvSpPr>
      <dsp:spPr>
        <a:xfrm>
          <a:off x="2438838" y="639832"/>
          <a:ext cx="4266323" cy="4266323"/>
        </a:xfrm>
        <a:prstGeom prst="blockArc">
          <a:avLst>
            <a:gd name="adj1" fmla="val 11880000"/>
            <a:gd name="adj2" fmla="val 16200000"/>
            <a:gd name="adj3" fmla="val 464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A2A88-F829-4450-AFE0-A890988121F2}">
      <dsp:nvSpPr>
        <dsp:cNvPr id="0" name=""/>
        <dsp:cNvSpPr/>
      </dsp:nvSpPr>
      <dsp:spPr>
        <a:xfrm>
          <a:off x="2438838" y="639832"/>
          <a:ext cx="4266323" cy="4266323"/>
        </a:xfrm>
        <a:prstGeom prst="blockArc">
          <a:avLst>
            <a:gd name="adj1" fmla="val 7560000"/>
            <a:gd name="adj2" fmla="val 1188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D09383-5514-41EF-9057-D3C880F66514}">
      <dsp:nvSpPr>
        <dsp:cNvPr id="0" name=""/>
        <dsp:cNvSpPr/>
      </dsp:nvSpPr>
      <dsp:spPr>
        <a:xfrm>
          <a:off x="2438838" y="639832"/>
          <a:ext cx="4266323" cy="4266323"/>
        </a:xfrm>
        <a:prstGeom prst="blockArc">
          <a:avLst>
            <a:gd name="adj1" fmla="val 3240000"/>
            <a:gd name="adj2" fmla="val 756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B4CB9-5B6A-48D6-BF2B-2545C3EFD5D1}">
      <dsp:nvSpPr>
        <dsp:cNvPr id="0" name=""/>
        <dsp:cNvSpPr/>
      </dsp:nvSpPr>
      <dsp:spPr>
        <a:xfrm>
          <a:off x="2438838" y="639832"/>
          <a:ext cx="4266323" cy="4266323"/>
        </a:xfrm>
        <a:prstGeom prst="blockArc">
          <a:avLst>
            <a:gd name="adj1" fmla="val 20520000"/>
            <a:gd name="adj2" fmla="val 324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786AD-BC6D-41A1-9597-810DF2A281CF}">
      <dsp:nvSpPr>
        <dsp:cNvPr id="0" name=""/>
        <dsp:cNvSpPr/>
      </dsp:nvSpPr>
      <dsp:spPr>
        <a:xfrm>
          <a:off x="2438838" y="639832"/>
          <a:ext cx="4266323" cy="4266323"/>
        </a:xfrm>
        <a:prstGeom prst="blockArc">
          <a:avLst>
            <a:gd name="adj1" fmla="val 16200000"/>
            <a:gd name="adj2" fmla="val 2052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D172A2-AC54-4F91-BAA8-52FC78654D1C}">
      <dsp:nvSpPr>
        <dsp:cNvPr id="0" name=""/>
        <dsp:cNvSpPr/>
      </dsp:nvSpPr>
      <dsp:spPr>
        <a:xfrm>
          <a:off x="3589734" y="1790728"/>
          <a:ext cx="1964531" cy="1964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Access</a:t>
          </a:r>
        </a:p>
      </dsp:txBody>
      <dsp:txXfrm>
        <a:off x="3877433" y="2078427"/>
        <a:ext cx="1389133" cy="1389133"/>
      </dsp:txXfrm>
    </dsp:sp>
    <dsp:sp modelId="{A6606C73-E9DE-46AD-B813-AD9F8258C8F9}">
      <dsp:nvSpPr>
        <dsp:cNvPr id="0" name=""/>
        <dsp:cNvSpPr/>
      </dsp:nvSpPr>
      <dsp:spPr>
        <a:xfrm>
          <a:off x="3884414" y="1752"/>
          <a:ext cx="1375171" cy="13751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Adequate</a:t>
          </a:r>
        </a:p>
      </dsp:txBody>
      <dsp:txXfrm>
        <a:off x="4085803" y="203141"/>
        <a:ext cx="972393" cy="972393"/>
      </dsp:txXfrm>
    </dsp:sp>
    <dsp:sp modelId="{2F24D6FA-CE83-43AE-8890-B91FFD46728A}">
      <dsp:nvSpPr>
        <dsp:cNvPr id="0" name=""/>
        <dsp:cNvSpPr/>
      </dsp:nvSpPr>
      <dsp:spPr>
        <a:xfrm>
          <a:off x="5866088" y="1441522"/>
          <a:ext cx="1375171" cy="137517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Accessible</a:t>
          </a:r>
        </a:p>
      </dsp:txBody>
      <dsp:txXfrm>
        <a:off x="6067477" y="1642911"/>
        <a:ext cx="972393" cy="972393"/>
      </dsp:txXfrm>
    </dsp:sp>
    <dsp:sp modelId="{522C04AF-6881-47FE-A4E3-C438860413E4}">
      <dsp:nvSpPr>
        <dsp:cNvPr id="0" name=""/>
        <dsp:cNvSpPr/>
      </dsp:nvSpPr>
      <dsp:spPr>
        <a:xfrm>
          <a:off x="5109156" y="3771120"/>
          <a:ext cx="1375171" cy="13751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Affordable</a:t>
          </a:r>
        </a:p>
      </dsp:txBody>
      <dsp:txXfrm>
        <a:off x="5310545" y="3972509"/>
        <a:ext cx="972393" cy="972393"/>
      </dsp:txXfrm>
    </dsp:sp>
    <dsp:sp modelId="{3432BD1E-3137-4046-A7B7-08945379384B}">
      <dsp:nvSpPr>
        <dsp:cNvPr id="0" name=""/>
        <dsp:cNvSpPr/>
      </dsp:nvSpPr>
      <dsp:spPr>
        <a:xfrm>
          <a:off x="2659671" y="3771120"/>
          <a:ext cx="1375171" cy="137517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Appropriate</a:t>
          </a:r>
        </a:p>
      </dsp:txBody>
      <dsp:txXfrm>
        <a:off x="2861060" y="3972509"/>
        <a:ext cx="972393" cy="972393"/>
      </dsp:txXfrm>
    </dsp:sp>
    <dsp:sp modelId="{0CF30F3B-87B8-4C2E-A339-304E05E7D7E0}">
      <dsp:nvSpPr>
        <dsp:cNvPr id="0" name=""/>
        <dsp:cNvSpPr/>
      </dsp:nvSpPr>
      <dsp:spPr>
        <a:xfrm>
          <a:off x="1902739" y="1441522"/>
          <a:ext cx="1375171" cy="137517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Available</a:t>
          </a:r>
        </a:p>
      </dsp:txBody>
      <dsp:txXfrm>
        <a:off x="2104128" y="1642911"/>
        <a:ext cx="972393" cy="9723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D3A4E66-C3FB-4792-B790-513CEFCCD562}" type="datetimeFigureOut">
              <a:rPr lang="en-GB" smtClean="0"/>
              <a:t>12/01/2017</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B3A1525-6D8D-4AA1-86D5-EB44DDB79171}" type="slidenum">
              <a:rPr lang="en-GB" smtClean="0"/>
              <a:t>‹#›</a:t>
            </a:fld>
            <a:endParaRPr lang="en-GB" dirty="0"/>
          </a:p>
        </p:txBody>
      </p:sp>
    </p:spTree>
    <p:extLst>
      <p:ext uri="{BB962C8B-B14F-4D97-AF65-F5344CB8AC3E}">
        <p14:creationId xmlns:p14="http://schemas.microsoft.com/office/powerpoint/2010/main" val="3244459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B33D0FE-E8EE-419D-9EE1-C9766D2B4291}" type="datetimeFigureOut">
              <a:rPr lang="en-US"/>
              <a:pPr>
                <a:defRPr/>
              </a:pPr>
              <a:t>1/12/2017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63D6FD-0B6F-4954-AF65-D74BDECBE26F}" type="slidenum">
              <a:rPr lang="en-US"/>
              <a:pPr>
                <a:defRPr/>
              </a:pPr>
              <a:t>‹#›</a:t>
            </a:fld>
            <a:endParaRPr lang="en-US" dirty="0"/>
          </a:p>
        </p:txBody>
      </p:sp>
    </p:spTree>
    <p:extLst>
      <p:ext uri="{BB962C8B-B14F-4D97-AF65-F5344CB8AC3E}">
        <p14:creationId xmlns:p14="http://schemas.microsoft.com/office/powerpoint/2010/main" val="2630916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1</a:t>
            </a:fld>
            <a:endParaRPr lang="en-US" dirty="0"/>
          </a:p>
        </p:txBody>
      </p:sp>
    </p:spTree>
    <p:extLst>
      <p:ext uri="{BB962C8B-B14F-4D97-AF65-F5344CB8AC3E}">
        <p14:creationId xmlns:p14="http://schemas.microsoft.com/office/powerpoint/2010/main" val="158403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link with UN’s SDGs by 2030. </a:t>
            </a:r>
            <a:endParaRPr lang="fr-FR"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3</a:t>
            </a:fld>
            <a:endParaRPr lang="en-US" dirty="0"/>
          </a:p>
        </p:txBody>
      </p:sp>
    </p:spTree>
    <p:extLst>
      <p:ext uri="{BB962C8B-B14F-4D97-AF65-F5344CB8AC3E}">
        <p14:creationId xmlns:p14="http://schemas.microsoft.com/office/powerpoint/2010/main" val="223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 2015, EPF adopted a definition of access to healthcare in consultation with</a:t>
            </a:r>
            <a:r>
              <a:rPr lang="fr-FR" baseline="0" dirty="0"/>
              <a:t> our membership:</a:t>
            </a:r>
          </a:p>
          <a:p>
            <a:pPr lvl="0"/>
            <a:r>
              <a:rPr lang="en-GB" sz="1200" kern="1200" dirty="0">
                <a:solidFill>
                  <a:schemeClr val="tx1"/>
                </a:solidFill>
                <a:effectLst/>
                <a:latin typeface="+mn-lt"/>
                <a:ea typeface="+mn-ea"/>
                <a:cs typeface="+mn-cs"/>
              </a:rPr>
              <a:t>Availability – whether an healthcare service or product is provided in the first place</a:t>
            </a:r>
          </a:p>
          <a:p>
            <a:pPr lvl="0"/>
            <a:r>
              <a:rPr lang="en-GB" sz="1200" kern="1200" dirty="0">
                <a:solidFill>
                  <a:schemeClr val="tx1"/>
                </a:solidFill>
                <a:effectLst/>
                <a:latin typeface="+mn-lt"/>
                <a:ea typeface="+mn-ea"/>
                <a:cs typeface="+mn-cs"/>
              </a:rPr>
              <a:t>Affordable – whether seeking healthcare cause financial hardship to patients.</a:t>
            </a:r>
          </a:p>
          <a:p>
            <a:pPr lvl="0"/>
            <a:r>
              <a:rPr lang="en-GB" sz="1200" kern="1200" dirty="0">
                <a:solidFill>
                  <a:schemeClr val="tx1"/>
                </a:solidFill>
                <a:effectLst/>
                <a:latin typeface="+mn-lt"/>
                <a:ea typeface="+mn-ea"/>
                <a:cs typeface="+mn-cs"/>
              </a:rPr>
              <a:t>Accessible – Whether there are barriers that stop patients from accessing healthcare</a:t>
            </a:r>
          </a:p>
          <a:p>
            <a:pPr lvl="0"/>
            <a:r>
              <a:rPr lang="en-GB" sz="1200" kern="1200" dirty="0">
                <a:solidFill>
                  <a:schemeClr val="tx1"/>
                </a:solidFill>
                <a:effectLst/>
                <a:latin typeface="+mn-lt"/>
                <a:ea typeface="+mn-ea"/>
                <a:cs typeface="+mn-cs"/>
              </a:rPr>
              <a:t>Adequacy – the quality of healthcare</a:t>
            </a:r>
          </a:p>
          <a:p>
            <a:pPr lvl="0"/>
            <a:r>
              <a:rPr lang="en-GB" sz="1200" kern="1200" dirty="0">
                <a:solidFill>
                  <a:schemeClr val="tx1"/>
                </a:solidFill>
                <a:effectLst/>
                <a:latin typeface="+mn-lt"/>
                <a:ea typeface="+mn-ea"/>
                <a:cs typeface="+mn-cs"/>
              </a:rPr>
              <a:t>Appropriate – whether healthcare meet the need of different groups in the population</a:t>
            </a:r>
          </a:p>
          <a:p>
            <a:endParaRPr lang="fr-FR" dirty="0"/>
          </a:p>
          <a:p>
            <a:r>
              <a:rPr lang="fr-FR" dirty="0"/>
              <a:t>This definition is not only about access to medicine, but health</a:t>
            </a:r>
            <a:r>
              <a:rPr lang="fr-FR" baseline="0" dirty="0"/>
              <a:t> and social care services in general.</a:t>
            </a:r>
          </a:p>
          <a:p>
            <a:r>
              <a:rPr lang="fr-FR" baseline="0" dirty="0"/>
              <a:t>We also developed recommendations to improve indicators on access</a:t>
            </a:r>
            <a:endParaRPr lang="fr-FR"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5</a:t>
            </a:fld>
            <a:endParaRPr lang="en-US" dirty="0"/>
          </a:p>
        </p:txBody>
      </p:sp>
    </p:spTree>
    <p:extLst>
      <p:ext uri="{BB962C8B-B14F-4D97-AF65-F5344CB8AC3E}">
        <p14:creationId xmlns:p14="http://schemas.microsoft.com/office/powerpoint/2010/main" val="274526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6</a:t>
            </a:fld>
            <a:endParaRPr lang="en-US" dirty="0"/>
          </a:p>
        </p:txBody>
      </p:sp>
    </p:spTree>
    <p:extLst>
      <p:ext uri="{BB962C8B-B14F-4D97-AF65-F5344CB8AC3E}">
        <p14:creationId xmlns:p14="http://schemas.microsoft.com/office/powerpoint/2010/main" val="427964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A63D6FD-0B6F-4954-AF65-D74BDECBE26F}" type="slidenum">
              <a:rPr lang="en-US" smtClean="0"/>
              <a:pPr>
                <a:defRPr/>
              </a:pPr>
              <a:t>7</a:t>
            </a:fld>
            <a:endParaRPr lang="en-US" dirty="0"/>
          </a:p>
        </p:txBody>
      </p:sp>
    </p:spTree>
    <p:extLst>
      <p:ext uri="{BB962C8B-B14F-4D97-AF65-F5344CB8AC3E}">
        <p14:creationId xmlns:p14="http://schemas.microsoft.com/office/powerpoint/2010/main" val="3843379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2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1620291" y="1844824"/>
            <a:ext cx="5688013" cy="1080120"/>
          </a:xfrm>
          <a:prstGeom prst="rect">
            <a:avLst/>
          </a:prstGeom>
        </p:spPr>
        <p:txBody>
          <a:bodyPr/>
          <a:lstStyle>
            <a:lvl1pPr marL="0" indent="0" algn="ctr">
              <a:buNone/>
              <a:defRPr b="1" i="0" cap="all" baseline="0">
                <a:solidFill>
                  <a:schemeClr val="bg1"/>
                </a:solidFill>
              </a:defRPr>
            </a:lvl1pPr>
          </a:lstStyle>
          <a:p>
            <a:pPr lvl="0"/>
            <a:r>
              <a:rPr lang="en-GB" dirty="0"/>
              <a:t>“Title”</a:t>
            </a:r>
          </a:p>
        </p:txBody>
      </p:sp>
      <p:sp>
        <p:nvSpPr>
          <p:cNvPr id="18" name="Text Placeholder 5"/>
          <p:cNvSpPr>
            <a:spLocks noGrp="1"/>
          </p:cNvSpPr>
          <p:nvPr>
            <p:ph type="body" sz="quarter" idx="11" hasCustomPrompt="1"/>
          </p:nvPr>
        </p:nvSpPr>
        <p:spPr>
          <a:xfrm>
            <a:off x="1620291" y="2924944"/>
            <a:ext cx="5688013" cy="1080120"/>
          </a:xfrm>
          <a:prstGeom prst="rect">
            <a:avLst/>
          </a:prstGeom>
        </p:spPr>
        <p:txBody>
          <a:bodyPr/>
          <a:lstStyle>
            <a:lvl1pPr marL="0" indent="0" algn="ctr">
              <a:buNone/>
              <a:defRPr sz="2800">
                <a:solidFill>
                  <a:schemeClr val="bg1"/>
                </a:solidFill>
              </a:defRPr>
            </a:lvl1pPr>
          </a:lstStyle>
          <a:p>
            <a:pPr lvl="0"/>
            <a:r>
              <a:rPr lang="en-US" dirty="0"/>
              <a:t>Subtitle</a:t>
            </a:r>
            <a:endParaRPr lang="en-GB" dirty="0"/>
          </a:p>
        </p:txBody>
      </p:sp>
      <p:sp>
        <p:nvSpPr>
          <p:cNvPr id="19" name="Text Placeholder 5"/>
          <p:cNvSpPr>
            <a:spLocks noGrp="1"/>
          </p:cNvSpPr>
          <p:nvPr>
            <p:ph type="body" sz="quarter" idx="12" hasCustomPrompt="1"/>
          </p:nvPr>
        </p:nvSpPr>
        <p:spPr>
          <a:xfrm>
            <a:off x="539552" y="4869160"/>
            <a:ext cx="2164233" cy="360040"/>
          </a:xfrm>
          <a:prstGeom prst="rect">
            <a:avLst/>
          </a:prstGeom>
        </p:spPr>
        <p:txBody>
          <a:bodyPr/>
          <a:lstStyle>
            <a:lvl1pPr marL="0" indent="0">
              <a:buNone/>
              <a:defRPr sz="1600">
                <a:solidFill>
                  <a:schemeClr val="bg1"/>
                </a:solidFill>
              </a:defRPr>
            </a:lvl1pPr>
          </a:lstStyle>
          <a:p>
            <a:pPr lvl="0"/>
            <a:r>
              <a:rPr lang="en-US" dirty="0"/>
              <a:t>Date</a:t>
            </a:r>
            <a:endParaRPr lang="en-GB" dirty="0"/>
          </a:p>
        </p:txBody>
      </p:sp>
      <p:sp>
        <p:nvSpPr>
          <p:cNvPr id="22" name="Text Placeholder 5"/>
          <p:cNvSpPr>
            <a:spLocks noGrp="1"/>
          </p:cNvSpPr>
          <p:nvPr>
            <p:ph type="body" sz="quarter" idx="13" hasCustomPrompt="1"/>
          </p:nvPr>
        </p:nvSpPr>
        <p:spPr>
          <a:xfrm>
            <a:off x="539552" y="5229200"/>
            <a:ext cx="2164233" cy="360040"/>
          </a:xfrm>
          <a:prstGeom prst="rect">
            <a:avLst/>
          </a:prstGeom>
        </p:spPr>
        <p:txBody>
          <a:bodyPr/>
          <a:lstStyle>
            <a:lvl1pPr marL="0" indent="0">
              <a:buNone/>
              <a:defRPr sz="1600">
                <a:solidFill>
                  <a:schemeClr val="bg1"/>
                </a:solidFill>
              </a:defRPr>
            </a:lvl1pPr>
          </a:lstStyle>
          <a:p>
            <a:pPr lvl="0"/>
            <a:r>
              <a:rPr lang="en-US" dirty="0"/>
              <a:t>Location</a:t>
            </a:r>
            <a:endParaRPr lang="en-GB" dirty="0"/>
          </a:p>
        </p:txBody>
      </p:sp>
      <p:sp>
        <p:nvSpPr>
          <p:cNvPr id="23" name="Text Placeholder 5"/>
          <p:cNvSpPr>
            <a:spLocks noGrp="1"/>
          </p:cNvSpPr>
          <p:nvPr>
            <p:ph type="body" sz="quarter" idx="14" hasCustomPrompt="1"/>
          </p:nvPr>
        </p:nvSpPr>
        <p:spPr>
          <a:xfrm>
            <a:off x="1598004" y="4005064"/>
            <a:ext cx="5688013" cy="792088"/>
          </a:xfrm>
          <a:prstGeom prst="rect">
            <a:avLst/>
          </a:prstGeom>
        </p:spPr>
        <p:txBody>
          <a:bodyPr/>
          <a:lstStyle>
            <a:lvl1pPr marL="0" indent="0" algn="ctr">
              <a:buNone/>
              <a:defRPr sz="2400" baseline="0">
                <a:solidFill>
                  <a:schemeClr val="bg1"/>
                </a:solidFill>
              </a:defRPr>
            </a:lvl1pPr>
          </a:lstStyle>
          <a:p>
            <a:pPr lvl="0"/>
            <a:r>
              <a:rPr lang="en-US" dirty="0"/>
              <a:t>Speaker</a:t>
            </a:r>
          </a:p>
          <a:p>
            <a:pPr lvl="0"/>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conten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41906" y="1726446"/>
            <a:ext cx="8136904" cy="4536480"/>
          </a:xfrm>
          <a:prstGeom prst="rect">
            <a:avLst/>
          </a:prstGeom>
        </p:spPr>
        <p:txBody>
          <a:bodyPr/>
          <a:lstStyle>
            <a:lvl1pPr>
              <a:defRPr sz="2800" baseline="0">
                <a:latin typeface="Calibri" pitchFamily="34" charset="0"/>
              </a:defRPr>
            </a:lvl1pPr>
            <a:lvl2pPr>
              <a:defRPr sz="2400" baseline="0">
                <a:solidFill>
                  <a:srgbClr val="005696"/>
                </a:solidFill>
                <a:latin typeface="Calibri" pitchFamily="34" charset="0"/>
              </a:defRPr>
            </a:lvl2pPr>
            <a:lvl3pPr>
              <a:defRPr baseline="0">
                <a:solidFill>
                  <a:srgbClr val="1FB25A"/>
                </a:solidFill>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4" hasCustomPrompt="1"/>
          </p:nvPr>
        </p:nvSpPr>
        <p:spPr>
          <a:xfrm>
            <a:off x="467841" y="188640"/>
            <a:ext cx="6912471" cy="647700"/>
          </a:xfrm>
          <a:prstGeom prst="rect">
            <a:avLst/>
          </a:prstGeom>
        </p:spPr>
        <p:txBody>
          <a:bodyPr/>
          <a:lstStyle>
            <a:lvl1pPr marL="0" indent="0">
              <a:buNone/>
              <a:defRPr b="1" cap="none" baseline="0">
                <a:solidFill>
                  <a:srgbClr val="005696"/>
                </a:solidFill>
              </a:defRPr>
            </a:lvl1pPr>
          </a:lstStyle>
          <a:p>
            <a:pPr lvl="0"/>
            <a:r>
              <a:rPr lang="en-US" dirty="0"/>
              <a:t>Slide Title</a:t>
            </a:r>
            <a:endParaRPr lang="en-GB" dirty="0"/>
          </a:p>
        </p:txBody>
      </p:sp>
      <p:sp>
        <p:nvSpPr>
          <p:cNvPr id="10" name="Text Placeholder 9"/>
          <p:cNvSpPr>
            <a:spLocks noGrp="1"/>
          </p:cNvSpPr>
          <p:nvPr>
            <p:ph type="body" sz="quarter" idx="15" hasCustomPrompt="1"/>
          </p:nvPr>
        </p:nvSpPr>
        <p:spPr>
          <a:xfrm>
            <a:off x="467544" y="1196752"/>
            <a:ext cx="8064896" cy="431800"/>
          </a:xfrm>
          <a:prstGeom prst="rect">
            <a:avLst/>
          </a:prstGeom>
        </p:spPr>
        <p:txBody>
          <a:bodyPr/>
          <a:lstStyle>
            <a:lvl1pPr marL="0" indent="0">
              <a:buNone/>
              <a:defRPr sz="2400" baseline="0">
                <a:solidFill>
                  <a:srgbClr val="065FA6"/>
                </a:solidFill>
              </a:defRPr>
            </a:lvl1pPr>
          </a:lstStyle>
          <a:p>
            <a:pPr lvl="0"/>
            <a:r>
              <a:rPr lang="en-US" dirty="0"/>
              <a:t>Subtitle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 Paragraphe 1</a:t>
            </a:r>
          </a:p>
          <a:p>
            <a:pPr lvl="2"/>
            <a:r>
              <a:rPr lang="en-US" dirty="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a:solidFill>
                  <a:srgbClr val="002060"/>
                </a:solidFill>
                <a:latin typeface="Rockwell Std" pitchFamily="18" charset="0"/>
              </a:rPr>
              <a:t>TITLE</a:t>
            </a:r>
            <a:endParaRPr lang="en-US" sz="2800" b="1" dirty="0">
              <a:solidFill>
                <a:srgbClr val="0073B6"/>
              </a:solidFill>
              <a:latin typeface="Rockwell Std"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2984"/>
            <a:ext cx="4038600" cy="4983179"/>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Content Placeholder 2"/>
          <p:cNvSpPr>
            <a:spLocks noGrp="1"/>
          </p:cNvSpPr>
          <p:nvPr>
            <p:ph sz="half" idx="10" hasCustomPrompt="1"/>
          </p:nvPr>
        </p:nvSpPr>
        <p:spPr>
          <a:xfrm>
            <a:off x="4786314" y="1142984"/>
            <a:ext cx="3786214" cy="4983179"/>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 Paragraphe 1</a:t>
            </a:r>
          </a:p>
          <a:p>
            <a:pPr lvl="2"/>
            <a:r>
              <a:rPr lang="en-US" dirty="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lang="fr-BE" sz="1600" baseline="0" dirty="0" smtClean="0">
                <a:solidFill>
                  <a:schemeClr val="bg1">
                    <a:lumMod val="50000"/>
                  </a:schemeClr>
                </a:solidFill>
                <a:latin typeface="+mn-lt"/>
              </a:defRPr>
            </a:lvl1pPr>
            <a:lvl2pPr>
              <a:defRPr sz="2400"/>
            </a:lvl2pPr>
            <a:lvl3pPr>
              <a:buNone/>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Paragraphe 2</a:t>
            </a:r>
          </a:p>
          <a:p>
            <a:pPr>
              <a:buClr>
                <a:srgbClr val="065FA6"/>
              </a:buClr>
            </a:pPr>
            <a:r>
              <a:rPr lang="fr-BE" sz="1600" dirty="0">
                <a:solidFill>
                  <a:schemeClr val="bg1">
                    <a:lumMod val="50000"/>
                  </a:schemeClr>
                </a:solidFill>
                <a:latin typeface="+mj-lt"/>
              </a:rPr>
              <a:t>	Lorem </a:t>
            </a:r>
            <a:r>
              <a:rPr lang="fr-BE" sz="1600" dirty="0" err="1">
                <a:solidFill>
                  <a:schemeClr val="bg1">
                    <a:lumMod val="50000"/>
                  </a:schemeClr>
                </a:solidFill>
                <a:latin typeface="+mj-lt"/>
              </a:rPr>
              <a:t>ipsum</a:t>
            </a:r>
            <a:r>
              <a:rPr lang="fr-BE" sz="1600" dirty="0">
                <a:solidFill>
                  <a:schemeClr val="bg1">
                    <a:lumMod val="50000"/>
                  </a:schemeClr>
                </a:solidFill>
                <a:latin typeface="+mj-lt"/>
              </a:rPr>
              <a:t>, </a:t>
            </a:r>
            <a:r>
              <a:rPr lang="fr-BE" sz="1600" dirty="0" err="1">
                <a:solidFill>
                  <a:schemeClr val="bg1">
                    <a:lumMod val="50000"/>
                  </a:schemeClr>
                </a:solidFill>
                <a:latin typeface="+mj-lt"/>
              </a:rPr>
              <a:t>dolor</a:t>
            </a:r>
            <a:r>
              <a:rPr lang="fr-BE" sz="1600" dirty="0">
                <a:solidFill>
                  <a:schemeClr val="bg1">
                    <a:lumMod val="50000"/>
                  </a:schemeClr>
                </a:solidFill>
                <a:latin typeface="+mj-lt"/>
              </a:rPr>
              <a:t> </a:t>
            </a:r>
            <a:r>
              <a:rPr lang="fr-BE" sz="1600" dirty="0" err="1">
                <a:solidFill>
                  <a:schemeClr val="bg1">
                    <a:lumMod val="50000"/>
                  </a:schemeClr>
                </a:solidFill>
                <a:latin typeface="+mj-lt"/>
              </a:rPr>
              <a:t>sit</a:t>
            </a:r>
            <a:r>
              <a:rPr lang="fr-BE" sz="1600" dirty="0">
                <a:solidFill>
                  <a:schemeClr val="bg1">
                    <a:lumMod val="50000"/>
                  </a:schemeClr>
                </a:solidFill>
                <a:latin typeface="+mj-lt"/>
              </a:rPr>
              <a:t> </a:t>
            </a:r>
            <a:r>
              <a:rPr lang="fr-BE" sz="1600" dirty="0" err="1">
                <a:solidFill>
                  <a:schemeClr val="bg1">
                    <a:lumMod val="50000"/>
                  </a:schemeClr>
                </a:solidFill>
                <a:latin typeface="+mj-lt"/>
              </a:rPr>
              <a:t>amet</a:t>
            </a:r>
            <a:endParaRPr lang="fr-BE" sz="1600" dirty="0">
              <a:solidFill>
                <a:schemeClr val="bg1">
                  <a:lumMod val="50000"/>
                </a:schemeClr>
              </a:solidFill>
              <a:latin typeface="+mj-lt"/>
            </a:endParaRPr>
          </a:p>
        </p:txBody>
      </p:sp>
      <p:sp>
        <p:nvSpPr>
          <p:cNvPr id="7"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cap="all"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a:solidFill>
                  <a:srgbClr val="002060"/>
                </a:solidFill>
                <a:latin typeface="Rockwell Std" pitchFamily="18" charset="0"/>
              </a:rPr>
              <a:t>TITLE</a:t>
            </a:r>
            <a:endParaRPr lang="en-US" sz="2800" b="1" dirty="0">
              <a:solidFill>
                <a:srgbClr val="0073B6"/>
              </a:solidFill>
              <a:latin typeface="Rockwell Std"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or Thank you slide">
    <p:spTree>
      <p:nvGrpSpPr>
        <p:cNvPr id="1" name=""/>
        <p:cNvGrpSpPr/>
        <p:nvPr/>
      </p:nvGrpSpPr>
      <p:grpSpPr>
        <a:xfrm>
          <a:off x="0" y="0"/>
          <a:ext cx="0" cy="0"/>
          <a:chOff x="0" y="0"/>
          <a:chExt cx="0" cy="0"/>
        </a:xfrm>
      </p:grpSpPr>
      <p:pic>
        <p:nvPicPr>
          <p:cNvPr id="1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5616" y="2924944"/>
            <a:ext cx="3672408" cy="1200329"/>
          </a:xfrm>
          <a:prstGeom prst="rect">
            <a:avLst/>
          </a:prstGeom>
          <a:noFill/>
        </p:spPr>
        <p:txBody>
          <a:bodyPr wrap="square" rtlCol="0">
            <a:spAutoFit/>
          </a:bodyPr>
          <a:lstStyle/>
          <a:p>
            <a:r>
              <a:rPr lang="en-GB" sz="2400" dirty="0">
                <a:solidFill>
                  <a:schemeClr val="bg1"/>
                </a:solidFill>
                <a:latin typeface="+mj-lt"/>
                <a:cs typeface="Calibri" pitchFamily="34" charset="0"/>
              </a:rPr>
              <a:t>/europeanpatientsforum</a:t>
            </a: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/eupatientsforum</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936" y="2882762"/>
            <a:ext cx="532838" cy="522431"/>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621" y="3666189"/>
            <a:ext cx="516153" cy="504056"/>
          </a:xfrm>
          <a:prstGeom prst="rect">
            <a:avLst/>
          </a:prstGeom>
        </p:spPr>
      </p:pic>
      <p:pic>
        <p:nvPicPr>
          <p:cNvPr id="21" name="Picture 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5508104" y="2894159"/>
            <a:ext cx="504056" cy="4996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userDrawn="1"/>
        </p:nvSpPr>
        <p:spPr>
          <a:xfrm>
            <a:off x="0" y="4365104"/>
            <a:ext cx="9252520" cy="1200329"/>
          </a:xfrm>
          <a:prstGeom prst="rect">
            <a:avLst/>
          </a:prstGeom>
          <a:noFill/>
        </p:spPr>
        <p:txBody>
          <a:bodyPr wrap="square" rtlCol="0">
            <a:spAutoFit/>
          </a:bodyPr>
          <a:lstStyle/>
          <a:p>
            <a:pPr algn="ctr">
              <a:spcBef>
                <a:spcPts val="0"/>
              </a:spcBef>
            </a:pPr>
            <a:r>
              <a:rPr lang="fr-BE" sz="2400" b="1" kern="1200" dirty="0">
                <a:solidFill>
                  <a:schemeClr val="bg1"/>
                </a:solidFill>
                <a:latin typeface="+mn-lt"/>
                <a:ea typeface="+mn-ea"/>
                <a:cs typeface="+mn-cs"/>
              </a:rPr>
              <a:t>More information</a:t>
            </a:r>
          </a:p>
          <a:p>
            <a:pPr algn="ctr">
              <a:spcBef>
                <a:spcPts val="0"/>
              </a:spcBef>
            </a:pPr>
            <a:r>
              <a:rPr lang="fr-BE" sz="2400" kern="1200" dirty="0">
                <a:solidFill>
                  <a:schemeClr val="bg1"/>
                </a:solidFill>
                <a:uFill>
                  <a:solidFill>
                    <a:schemeClr val="bg1"/>
                  </a:solidFill>
                </a:uFill>
                <a:latin typeface="+mn-lt"/>
                <a:ea typeface="+mn-ea"/>
                <a:cs typeface="+mn-cs"/>
              </a:rPr>
              <a:t>www.eu-patient.eu</a:t>
            </a:r>
          </a:p>
          <a:p>
            <a:pPr algn="ctr">
              <a:spcBef>
                <a:spcPts val="0"/>
              </a:spcBef>
            </a:pPr>
            <a:r>
              <a:rPr lang="fr-BE" sz="2400" kern="1200" dirty="0">
                <a:solidFill>
                  <a:schemeClr val="bg1"/>
                </a:solidFill>
                <a:uFill>
                  <a:solidFill>
                    <a:schemeClr val="bg1"/>
                  </a:solidFill>
                </a:uFill>
                <a:latin typeface="+mn-lt"/>
                <a:ea typeface="+mn-ea"/>
                <a:cs typeface="+mn-cs"/>
              </a:rPr>
              <a:t>info@eu-patient.eu</a:t>
            </a:r>
            <a:endParaRPr lang="fr-FR" sz="2400" kern="1200" dirty="0">
              <a:solidFill>
                <a:schemeClr val="tx1"/>
              </a:solidFill>
              <a:latin typeface="+mn-lt"/>
              <a:ea typeface="+mn-ea"/>
              <a:cs typeface="+mn-cs"/>
            </a:endParaRPr>
          </a:p>
        </p:txBody>
      </p:sp>
      <p:sp>
        <p:nvSpPr>
          <p:cNvPr id="26" name="TextBox 25"/>
          <p:cNvSpPr txBox="1"/>
          <p:nvPr userDrawn="1"/>
        </p:nvSpPr>
        <p:spPr>
          <a:xfrm>
            <a:off x="539552" y="1052736"/>
            <a:ext cx="8064896" cy="707886"/>
          </a:xfrm>
          <a:prstGeom prst="rect">
            <a:avLst/>
          </a:prstGeom>
          <a:noFill/>
        </p:spPr>
        <p:txBody>
          <a:bodyPr wrap="square" rtlCol="0">
            <a:spAutoFit/>
          </a:bodyPr>
          <a:lstStyle/>
          <a:p>
            <a:pPr marL="0" marR="0" indent="0" algn="ctr" defTabSz="914400" rtl="0" eaLnBrk="1" fontAlgn="base" latinLnBrk="0" hangingPunct="1">
              <a:lnSpc>
                <a:spcPct val="100000"/>
              </a:lnSpc>
              <a:spcBef>
                <a:spcPts val="0"/>
              </a:spcBef>
              <a:spcAft>
                <a:spcPct val="0"/>
              </a:spcAft>
              <a:buClrTx/>
              <a:buSzTx/>
              <a:buFontTx/>
              <a:buNone/>
              <a:tabLst/>
              <a:defRPr/>
            </a:pPr>
            <a:r>
              <a:rPr lang="fr-BE" sz="4000" b="1" kern="1200" dirty="0">
                <a:solidFill>
                  <a:schemeClr val="bg1"/>
                </a:solidFill>
                <a:latin typeface="+mj-lt"/>
                <a:ea typeface="+mn-ea"/>
                <a:cs typeface="+mn-cs"/>
              </a:rPr>
              <a:t>THANK YOU FOR YOUR ATTENTION!</a:t>
            </a:r>
            <a:endParaRPr lang="en-US" sz="4000" b="1" kern="1200" dirty="0">
              <a:solidFill>
                <a:schemeClr val="bg1"/>
              </a:solidFill>
              <a:latin typeface="+mj-lt"/>
              <a:ea typeface="+mn-ea"/>
              <a:cs typeface="+mn-cs"/>
            </a:endParaRPr>
          </a:p>
        </p:txBody>
      </p:sp>
      <p:sp>
        <p:nvSpPr>
          <p:cNvPr id="15" name="TextBox 14"/>
          <p:cNvSpPr txBox="1"/>
          <p:nvPr userDrawn="1"/>
        </p:nvSpPr>
        <p:spPr>
          <a:xfrm>
            <a:off x="-36512" y="2165955"/>
            <a:ext cx="9144000" cy="830997"/>
          </a:xfrm>
          <a:prstGeom prst="rect">
            <a:avLst/>
          </a:prstGeom>
          <a:noFill/>
        </p:spPr>
        <p:txBody>
          <a:bodyPr wrap="square" rtlCol="0">
            <a:spAutoFit/>
          </a:bodyPr>
          <a:lstStyle/>
          <a:p>
            <a:pPr algn="ctr"/>
            <a:r>
              <a:rPr lang="en-GB" sz="2400" b="1" dirty="0">
                <a:solidFill>
                  <a:schemeClr val="bg1"/>
                </a:solidFill>
                <a:latin typeface="+mj-lt"/>
                <a:cs typeface="Calibri" pitchFamily="34" charset="0"/>
              </a:rPr>
              <a:t>Follow us on Social Media! </a:t>
            </a:r>
          </a:p>
          <a:p>
            <a:pPr algn="ctr"/>
            <a:r>
              <a:rPr lang="en-GB" sz="2400" b="1" dirty="0">
                <a:solidFill>
                  <a:schemeClr val="bg1"/>
                </a:solidFill>
                <a:latin typeface="+mj-lt"/>
                <a:cs typeface="Calibri" pitchFamily="34" charset="0"/>
              </a:rPr>
              <a:t>  </a:t>
            </a:r>
            <a:endParaRPr lang="en-GB" sz="2400" dirty="0">
              <a:solidFill>
                <a:schemeClr val="bg1"/>
              </a:solidFill>
              <a:latin typeface="+mj-lt"/>
              <a:cs typeface="Calibri" pitchFamily="34" charset="0"/>
            </a:endParaRPr>
          </a:p>
        </p:txBody>
      </p:sp>
      <p:sp>
        <p:nvSpPr>
          <p:cNvPr id="16" name="TextBox 15"/>
          <p:cNvSpPr txBox="1"/>
          <p:nvPr userDrawn="1"/>
        </p:nvSpPr>
        <p:spPr>
          <a:xfrm>
            <a:off x="6012160" y="2913144"/>
            <a:ext cx="2952328" cy="1200329"/>
          </a:xfrm>
          <a:prstGeom prst="rect">
            <a:avLst/>
          </a:prstGeom>
          <a:noFill/>
        </p:spPr>
        <p:txBody>
          <a:bodyPr wrap="square" rtlCol="0">
            <a:spAutoFit/>
          </a:bodyPr>
          <a:lstStyle/>
          <a:p>
            <a:r>
              <a:rPr lang="en-GB" sz="2400" dirty="0">
                <a:solidFill>
                  <a:schemeClr val="bg1"/>
                </a:solidFill>
                <a:latin typeface="+mj-lt"/>
                <a:cs typeface="Calibri" pitchFamily="34" charset="0"/>
              </a:rPr>
              <a:t>/eupatient</a:t>
            </a: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 eu-patient.eu/blog</a:t>
            </a:r>
          </a:p>
        </p:txBody>
      </p:sp>
      <p:pic>
        <p:nvPicPr>
          <p:cNvPr id="3074" name="Picture 2" descr="http://www.hankooktea.com/images/Wordpress%20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08104" y="3635709"/>
            <a:ext cx="576064" cy="565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Zilvinas\Desktop\EPF Template 2013\powerpoint\EPF-PPT-back2-fixed.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4652"/>
            <a:ext cx="9169524" cy="6876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9" r:id="rId1"/>
    <p:sldLayoutId id="2147483757" r:id="rId2"/>
    <p:sldLayoutId id="2147483758" r:id="rId3"/>
    <p:sldLayoutId id="2147483760" r:id="rId4"/>
    <p:sldLayoutId id="2147483763" r:id="rId5"/>
    <p:sldLayoutId id="214748376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51520" y="4767158"/>
            <a:ext cx="3096344" cy="779323"/>
          </a:xfrm>
        </p:spPr>
        <p:txBody>
          <a:bodyPr/>
          <a:lstStyle/>
          <a:p>
            <a:r>
              <a:rPr lang="en-GB" dirty="0"/>
              <a:t>Date</a:t>
            </a:r>
          </a:p>
          <a:p>
            <a:r>
              <a:rPr lang="en-GB" dirty="0"/>
              <a:t>Place</a:t>
            </a:r>
          </a:p>
        </p:txBody>
      </p:sp>
      <p:sp>
        <p:nvSpPr>
          <p:cNvPr id="7" name="Text Placeholder 6"/>
          <p:cNvSpPr>
            <a:spLocks noGrp="1"/>
          </p:cNvSpPr>
          <p:nvPr>
            <p:ph type="body" sz="quarter" idx="14"/>
          </p:nvPr>
        </p:nvSpPr>
        <p:spPr>
          <a:xfrm>
            <a:off x="1809428" y="3351968"/>
            <a:ext cx="5688013" cy="792088"/>
          </a:xfrm>
        </p:spPr>
        <p:txBody>
          <a:bodyPr/>
          <a:lstStyle/>
          <a:p>
            <a:r>
              <a:rPr lang="en-GB" dirty="0"/>
              <a:t>Name</a:t>
            </a:r>
          </a:p>
          <a:p>
            <a:r>
              <a:rPr lang="en-GB" dirty="0"/>
              <a:t>Job title</a:t>
            </a:r>
          </a:p>
          <a:p>
            <a:endParaRPr lang="en-GB" dirty="0"/>
          </a:p>
        </p:txBody>
      </p:sp>
      <p:sp>
        <p:nvSpPr>
          <p:cNvPr id="9" name="Text Placeholder 8"/>
          <p:cNvSpPr>
            <a:spLocks noGrp="1"/>
          </p:cNvSpPr>
          <p:nvPr>
            <p:ph type="body" sz="quarter" idx="10"/>
          </p:nvPr>
        </p:nvSpPr>
        <p:spPr>
          <a:xfrm>
            <a:off x="827584" y="1727790"/>
            <a:ext cx="7560840" cy="1624178"/>
          </a:xfrm>
        </p:spPr>
        <p:txBody>
          <a:bodyPr/>
          <a:lstStyle/>
          <a:p>
            <a:r>
              <a:rPr lang="en-GB" dirty="0"/>
              <a:t>EPF 2017 Access campaign </a:t>
            </a:r>
          </a:p>
          <a:p>
            <a:r>
              <a:rPr lang="en-GB" b="0" dirty="0"/>
              <a:t>‘universal health coverage for all’</a:t>
            </a:r>
          </a:p>
        </p:txBody>
      </p:sp>
      <p:pic>
        <p:nvPicPr>
          <p:cNvPr id="9220" name="Picture 4" descr="http://www.techspot.com/images2/downloads/topdownload/twit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605" y="4976146"/>
            <a:ext cx="683704" cy="6837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a:spLocks noGrp="1"/>
          </p:cNvSpPr>
          <p:nvPr>
            <p:ph type="body" sz="quarter" idx="14"/>
          </p:nvPr>
        </p:nvSpPr>
        <p:spPr>
          <a:xfrm>
            <a:off x="7157392" y="4976146"/>
            <a:ext cx="2448272" cy="1224136"/>
          </a:xfrm>
        </p:spPr>
        <p:txBody>
          <a:bodyPr/>
          <a:lstStyle/>
          <a:p>
            <a:pPr algn="l"/>
            <a:r>
              <a:rPr lang="en-GB" sz="1600" dirty="0"/>
              <a:t>@</a:t>
            </a:r>
            <a:r>
              <a:rPr lang="en-GB" sz="1600" dirty="0" err="1"/>
              <a:t>eupatientsforum</a:t>
            </a:r>
            <a:endParaRPr lang="en-GB" sz="1600" dirty="0"/>
          </a:p>
          <a:p>
            <a:pPr algn="l"/>
            <a:r>
              <a:rPr lang="en-GB" sz="1600" dirty="0"/>
              <a:t>#Access2030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260648"/>
            <a:ext cx="7215238" cy="5715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2800" b="1" dirty="0">
                <a:solidFill>
                  <a:srgbClr val="005696"/>
                </a:solidFill>
              </a:rPr>
              <a:t>Why a patient-led campaign on access</a:t>
            </a:r>
          </a:p>
          <a:p>
            <a:pPr marL="0" indent="0" fontAlgn="auto">
              <a:spcAft>
                <a:spcPts val="0"/>
              </a:spcAft>
              <a:buFont typeface="Arial" pitchFamily="34" charset="0"/>
              <a:buNone/>
            </a:pPr>
            <a:endParaRPr lang="fr-FR"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19" y="3068960"/>
            <a:ext cx="5976664" cy="4035604"/>
          </a:xfrm>
          <a:prstGeom prst="rect">
            <a:avLst/>
          </a:prstGeom>
        </p:spPr>
      </p:pic>
      <p:sp>
        <p:nvSpPr>
          <p:cNvPr id="16" name="Rounded Rectangle 15"/>
          <p:cNvSpPr/>
          <p:nvPr/>
        </p:nvSpPr>
        <p:spPr>
          <a:xfrm>
            <a:off x="683568" y="1628800"/>
            <a:ext cx="3305742" cy="13591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SzPct val="125000"/>
              <a:defRPr/>
            </a:pPr>
            <a:r>
              <a:rPr lang="en-IE" dirty="0">
                <a:solidFill>
                  <a:schemeClr val="bg1"/>
                </a:solidFill>
                <a:latin typeface="Calibri" panose="020F0502020204030204" pitchFamily="34" charset="0"/>
              </a:rPr>
              <a:t>Huge disparities across the EU and within countries,          austerity measures have widened the gap</a:t>
            </a:r>
          </a:p>
        </p:txBody>
      </p:sp>
      <p:sp>
        <p:nvSpPr>
          <p:cNvPr id="17" name="Rounded Rectangle 16"/>
          <p:cNvSpPr/>
          <p:nvPr/>
        </p:nvSpPr>
        <p:spPr>
          <a:xfrm>
            <a:off x="4932040" y="1628800"/>
            <a:ext cx="3492194" cy="13591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SzPct val="125000"/>
              <a:defRPr/>
            </a:pPr>
            <a:r>
              <a:rPr lang="en-GB" dirty="0">
                <a:solidFill>
                  <a:schemeClr val="bg1"/>
                </a:solidFill>
                <a:latin typeface="Calibri" pitchFamily="34" charset="0"/>
              </a:rPr>
              <a:t>Patients face multiple &amp; concrete barriers to access</a:t>
            </a:r>
            <a:r>
              <a:rPr lang="en-GB">
                <a:solidFill>
                  <a:schemeClr val="bg1"/>
                </a:solidFill>
                <a:latin typeface="Calibri" pitchFamily="34" charset="0"/>
              </a:rPr>
              <a:t>,                         yet </a:t>
            </a:r>
            <a:r>
              <a:rPr lang="en-GB" dirty="0">
                <a:solidFill>
                  <a:schemeClr val="bg1"/>
                </a:solidFill>
                <a:latin typeface="Calibri" pitchFamily="34" charset="0"/>
              </a:rPr>
              <a:t>the European approach is only focusing on health determinants</a:t>
            </a:r>
            <a:endParaRPr lang="en-IE" b="1" dirty="0">
              <a:solidFill>
                <a:schemeClr val="bg1"/>
              </a:solidFill>
              <a:latin typeface="Calibri" panose="020F0502020204030204" pitchFamily="34" charset="0"/>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8889" y1="13962" x2="48889" y2="13962"/>
                        <a14:foregroundMark x1="48081" y1="75094" x2="48081" y2="75094"/>
                        <a14:foregroundMark x1="51313" y1="80000" x2="51313" y2="80000"/>
                        <a14:foregroundMark x1="96970" y1="73585" x2="96970" y2="73585"/>
                        <a14:foregroundMark x1="74545" y1="62264" x2="74545" y2="62264"/>
                        <a14:foregroundMark x1="81212" y1="78868" x2="81212" y2="78868"/>
                      </a14:backgroundRemoval>
                    </a14:imgEffect>
                  </a14:imgLayer>
                </a14:imgProps>
              </a:ext>
              <a:ext uri="{28A0092B-C50C-407E-A947-70E740481C1C}">
                <a14:useLocalDpi xmlns:a14="http://schemas.microsoft.com/office/drawing/2010/main" val="0"/>
              </a:ext>
            </a:extLst>
          </a:blip>
          <a:stretch>
            <a:fillRect/>
          </a:stretch>
        </p:blipFill>
        <p:spPr>
          <a:xfrm>
            <a:off x="2556284" y="4656135"/>
            <a:ext cx="3240360" cy="1737192"/>
          </a:xfrm>
          <a:prstGeom prst="rect">
            <a:avLst/>
          </a:prstGeom>
        </p:spPr>
      </p:pic>
      <p:pic>
        <p:nvPicPr>
          <p:cNvPr id="19" name="Picture 1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48889" y1="13962" x2="48889" y2="13962"/>
                        <a14:foregroundMark x1="48081" y1="75094" x2="48081" y2="75094"/>
                        <a14:foregroundMark x1="51313" y1="80000" x2="51313" y2="80000"/>
                        <a14:foregroundMark x1="96970" y1="73585" x2="96970" y2="73585"/>
                        <a14:foregroundMark x1="74545" y1="62264" x2="74545" y2="62264"/>
                        <a14:foregroundMark x1="81212" y1="78868" x2="81212" y2="78868"/>
                      </a14:backgroundRemoval>
                    </a14:imgEffect>
                  </a14:imgLayer>
                </a14:imgProps>
              </a:ext>
              <a:ext uri="{28A0092B-C50C-407E-A947-70E740481C1C}">
                <a14:useLocalDpi xmlns:a14="http://schemas.microsoft.com/office/drawing/2010/main" val="0"/>
              </a:ext>
            </a:extLst>
          </a:blip>
          <a:srcRect l="29469"/>
          <a:stretch/>
        </p:blipFill>
        <p:spPr>
          <a:xfrm>
            <a:off x="0" y="4147447"/>
            <a:ext cx="2945702" cy="2239048"/>
          </a:xfrm>
          <a:prstGeom prst="rect">
            <a:avLst/>
          </a:prstGeom>
        </p:spPr>
      </p:pic>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48889" y1="13962" x2="48889" y2="13962"/>
                        <a14:foregroundMark x1="48081" y1="75094" x2="48081" y2="75094"/>
                        <a14:foregroundMark x1="51313" y1="80000" x2="51313" y2="80000"/>
                        <a14:foregroundMark x1="96970" y1="73585" x2="96970" y2="73585"/>
                        <a14:foregroundMark x1="74545" y1="62264" x2="74545" y2="62264"/>
                        <a14:foregroundMark x1="81212" y1="78868" x2="81212" y2="78868"/>
                      </a14:backgroundRemoval>
                    </a14:imgEffect>
                  </a14:imgLayer>
                </a14:imgProps>
              </a:ext>
              <a:ext uri="{28A0092B-C50C-407E-A947-70E740481C1C}">
                <a14:useLocalDpi xmlns:a14="http://schemas.microsoft.com/office/drawing/2010/main" val="0"/>
              </a:ext>
            </a:extLst>
          </a:blip>
          <a:srcRect r="5172"/>
          <a:stretch/>
        </p:blipFill>
        <p:spPr>
          <a:xfrm>
            <a:off x="5220072" y="4147447"/>
            <a:ext cx="3960440" cy="2239048"/>
          </a:xfrm>
          <a:prstGeom prst="rect">
            <a:avLst/>
          </a:prstGeom>
        </p:spPr>
      </p:pic>
      <p:sp>
        <p:nvSpPr>
          <p:cNvPr id="15" name="Rounded Rectangle 14"/>
          <p:cNvSpPr/>
          <p:nvPr/>
        </p:nvSpPr>
        <p:spPr>
          <a:xfrm>
            <a:off x="4932040" y="3150798"/>
            <a:ext cx="3492194" cy="148632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SzPct val="125000"/>
              <a:defRPr/>
            </a:pPr>
            <a:r>
              <a:rPr lang="en-GB" b="1" dirty="0">
                <a:latin typeface="Calibri" panose="020F0502020204030204" pitchFamily="34" charset="0"/>
              </a:rPr>
              <a:t>Economic imperatives are overshadowing </a:t>
            </a:r>
            <a:r>
              <a:rPr lang="en-GB" dirty="0">
                <a:latin typeface="Calibri" panose="020F0502020204030204" pitchFamily="34" charset="0"/>
              </a:rPr>
              <a:t>the costs of health inequalities, which are both financial and human</a:t>
            </a:r>
            <a:endParaRPr lang="en-IE" dirty="0">
              <a:latin typeface="Calibri" panose="020F0502020204030204" pitchFamily="34" charset="0"/>
            </a:endParaRPr>
          </a:p>
        </p:txBody>
      </p:sp>
      <p:sp>
        <p:nvSpPr>
          <p:cNvPr id="14" name="Rounded Rectangle 13"/>
          <p:cNvSpPr/>
          <p:nvPr/>
        </p:nvSpPr>
        <p:spPr>
          <a:xfrm>
            <a:off x="683568" y="3150798"/>
            <a:ext cx="3305742" cy="15121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SzPct val="125000"/>
              <a:defRPr/>
            </a:pPr>
            <a:r>
              <a:rPr lang="en-GB" dirty="0">
                <a:latin typeface="Calibri" panose="020F0502020204030204" pitchFamily="34" charset="0"/>
              </a:rPr>
              <a:t>“Healthcare coverage is universal or almost universal in all Member States” </a:t>
            </a:r>
          </a:p>
          <a:p>
            <a:pPr>
              <a:spcAft>
                <a:spcPts val="600"/>
              </a:spcAft>
              <a:buSzPct val="125000"/>
              <a:defRPr/>
            </a:pPr>
            <a:r>
              <a:rPr lang="en-GB" dirty="0">
                <a:latin typeface="Calibri" panose="020F0502020204030204" pitchFamily="34" charset="0"/>
              </a:rPr>
              <a:t>(EC, 2014) ≠ not our experience</a:t>
            </a:r>
          </a:p>
        </p:txBody>
      </p:sp>
    </p:spTree>
    <p:extLst>
      <p:ext uri="{BB962C8B-B14F-4D97-AF65-F5344CB8AC3E}">
        <p14:creationId xmlns:p14="http://schemas.microsoft.com/office/powerpoint/2010/main" val="12029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51520" y="188640"/>
            <a:ext cx="6912471" cy="647700"/>
          </a:xfrm>
        </p:spPr>
        <p:txBody>
          <a:bodyPr/>
          <a:lstStyle/>
          <a:p>
            <a:r>
              <a:rPr lang="en-US" dirty="0"/>
              <a:t>Campaign on Access to Healthcare</a:t>
            </a:r>
          </a:p>
        </p:txBody>
      </p:sp>
      <p:sp>
        <p:nvSpPr>
          <p:cNvPr id="4" name="TextBox 3"/>
          <p:cNvSpPr txBox="1"/>
          <p:nvPr/>
        </p:nvSpPr>
        <p:spPr>
          <a:xfrm>
            <a:off x="6948264" y="4293096"/>
            <a:ext cx="2195736" cy="1944216"/>
          </a:xfrm>
          <a:prstGeom prst="rect">
            <a:avLst/>
          </a:prstGeom>
          <a:solidFill>
            <a:schemeClr val="bg1"/>
          </a:solidFill>
        </p:spPr>
        <p:txBody>
          <a:bodyPr wrap="square" rtlCol="0">
            <a:spAutoFit/>
          </a:bodyPr>
          <a:lstStyle/>
          <a:p>
            <a:pPr algn="ctr">
              <a:spcBef>
                <a:spcPts val="0"/>
              </a:spcBef>
            </a:pPr>
            <a:endParaRPr lang="en-GB" sz="1800" b="1" kern="1200" dirty="0">
              <a:solidFill>
                <a:schemeClr val="bg1"/>
              </a:solidFill>
              <a:latin typeface="+mn-lt"/>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151629"/>
            <a:ext cx="7776864" cy="2554742"/>
          </a:xfrm>
          <a:prstGeom prst="rect">
            <a:avLst/>
          </a:prstGeom>
        </p:spPr>
      </p:pic>
    </p:spTree>
    <p:extLst>
      <p:ext uri="{BB962C8B-B14F-4D97-AF65-F5344CB8AC3E}">
        <p14:creationId xmlns:p14="http://schemas.microsoft.com/office/powerpoint/2010/main" val="32484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1919" y="1727126"/>
            <a:ext cx="8136904" cy="4536480"/>
          </a:xfrm>
        </p:spPr>
        <p:txBody>
          <a:bodyPr/>
          <a:lstStyle/>
          <a:p>
            <a:pPr marL="0" indent="0" algn="ctr">
              <a:buNone/>
            </a:pPr>
            <a:r>
              <a:rPr lang="en-GB" i="1" dirty="0"/>
              <a:t>The EPF Access campaign will contribute to make universal access a reality for EU patients by 2030, through defining and promoting concrete actions, in concert with the health community, to which decision makers need to commit, to ensure we achieve the Health SDGs by 2030.</a:t>
            </a:r>
            <a:endParaRPr lang="fr-FR" i="1" dirty="0"/>
          </a:p>
        </p:txBody>
      </p:sp>
      <p:sp>
        <p:nvSpPr>
          <p:cNvPr id="3" name="Text Placeholder 2"/>
          <p:cNvSpPr>
            <a:spLocks noGrp="1"/>
          </p:cNvSpPr>
          <p:nvPr>
            <p:ph type="body" sz="quarter" idx="14"/>
          </p:nvPr>
        </p:nvSpPr>
        <p:spPr>
          <a:xfrm>
            <a:off x="424529" y="260648"/>
            <a:ext cx="6912471" cy="647700"/>
          </a:xfrm>
        </p:spPr>
        <p:txBody>
          <a:bodyPr/>
          <a:lstStyle/>
          <a:p>
            <a:r>
              <a:rPr lang="fr-FR" dirty="0"/>
              <a:t>The campaign strategic objective </a:t>
            </a:r>
          </a:p>
        </p:txBody>
      </p:sp>
      <p:pic>
        <p:nvPicPr>
          <p:cNvPr id="3074" name="Picture 2" descr="http://peterzmijewski.com/wp-content/uploads/2010/10/Online-orga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581128"/>
            <a:ext cx="1877399" cy="168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9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51520" y="188640"/>
            <a:ext cx="6912471" cy="647700"/>
          </a:xfrm>
        </p:spPr>
        <p:txBody>
          <a:bodyPr/>
          <a:lstStyle/>
          <a:p>
            <a:r>
              <a:rPr lang="en-US" dirty="0"/>
              <a:t>EPF Access definition</a:t>
            </a:r>
          </a:p>
        </p:txBody>
      </p:sp>
      <p:graphicFrame>
        <p:nvGraphicFramePr>
          <p:cNvPr id="5" name="Diagram 4"/>
          <p:cNvGraphicFramePr/>
          <p:nvPr>
            <p:extLst>
              <p:ext uri="{D42A27DB-BD31-4B8C-83A1-F6EECF244321}">
                <p14:modId xmlns:p14="http://schemas.microsoft.com/office/powerpoint/2010/main" val="2028535986"/>
              </p:ext>
            </p:extLst>
          </p:nvPr>
        </p:nvGraphicFramePr>
        <p:xfrm>
          <a:off x="0" y="1196752"/>
          <a:ext cx="9144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08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51520" y="222253"/>
            <a:ext cx="7488535" cy="647700"/>
          </a:xfrm>
        </p:spPr>
        <p:txBody>
          <a:bodyPr/>
          <a:lstStyle/>
          <a:p>
            <a:r>
              <a:rPr lang="en-GB" sz="2800" dirty="0"/>
              <a:t>Main policy areas for recommendation</a:t>
            </a:r>
          </a:p>
        </p:txBody>
      </p:sp>
      <p:sp>
        <p:nvSpPr>
          <p:cNvPr id="10" name="AutoShape 4" descr="data:image/jpeg;base64,/9j/4AAQSkZJRgABAQAAAQABAAD/2wCEAAkGBxQSEhUTExIUFhQXFh0aFhYXFxgcGhgYHxwXGRoYHBkYHykgGB4nHhcXITMhJSorLy4uFx8zODMsNygtLiwBCgoKDg0OGxAQGywmICQsLDQsMjY0LCwsLCw0LywsLDEsLCwsLC8sLCwsLy00LywsLzQvLDQsLCwsLCwsLywsLP/AABEIAPYAzQMBIgACEQEDEQH/xAAcAAEAAgMBAQEAAAAAAAAAAAAABQYBBAcDAgj/xABLEAACAQMCAwUEBwMKAwYHAAABAgMABBESIQUxQQYHEyJRFDJhcSNCUoGRobEzcoIVJENTYnOSorLBNGOTF2R0g7PTFiVUpMLR0v/EABkBAQADAQEAAAAAAAAAAAAAAAACAwQBBf/EADIRAAICAQMDAgUCBAcAAAAAAAABAgMREiExBEFRE/AUImGhsYGRMsHR4RUzQkNxcqL/2gAMAwEAAhEDEQA/AO40pSgFKUoBSlKAUpXxK+kZwT8BzoD7pVd4n2nSLGzo4PuTI0aSZ20JO4EXieg1bnY4zqEN2/7RK/DQbdz/ADmUW+cFWTOozKwO6OEjkUg4INcbwsnUsvCJLs927tr27ltYA7eHGXEuPo5AGCOUP1gGZRnkd8bDJ+e0neBZ2mpPEE1wDpFvCQ0hb0bogHMluQ/CuNcD4tIDdLbfRatMBmBwUiQEmOLHuszMcv8AVVVxuciMsuzrRqyhhGG/aSL7xH2Ez7iD7R3Pwqp3JL6l66dt7cFi4x2s4lxBmVbpLWIHDlJRDBD6CS5PmlfkCifhU52P4twvh51tfXN9dbhpEW4dBnmqr7n3kk/LOK59Ba28e1vbNcsOTndM/vt5P8Ir5uzfNjW0cEfVVkVDj9/fB+P5VxW+3/Q66fa3+52s97dgN5Fuo1+09u4H5Zq18A49b3sXjWsqyx50kgEYbAOkhgCDgg4I61+dOHcasYGDT8NgufV/bmkbHU6H8rH4YFdw7vu0vDrqLRYCOLT5mtwixspOMkouzdPMMj41cnkoksMttKUrpEUpSgFKUoBSlKAVg1msGgM0pSgFKUoBSlKAUpUV2o9q9lk9h8P2nH0fie7zGfhnGcZ2zjO1Acy7S9514kskD8PggXUVAvDJplQHBIIUIwI+JG/WqBLLKLkOIvAs2cSMgmEkKOI3jDKxAMa6WwB8hnAUD17SzGGYJxOO4kuSM/SSxzEAnoqSFUHoAByrd4fZw+0WniQlrNmCGE+VUkdvI7qfeGpsFT+fI57Jvg1V1rGruve562F5bnywvH1bSpHzJxUbxLj1uHVAUkckAamAiQ+rMcgY9QCflXZuL9nLW6RY5oEZFIKgDTpx0BXBA6YG1b9taRxoI40VYwMBFUBcemBtWJWxW+Gam5tYWCjdm+7t7yMTT8RQxNySxI07Hl47ZJ9CMVc+G92nDIdxZxyMebTZlJ/6hIH3CoXuotFS64q0IC23tKIirsqyIp8bSOQ3deXoPhV8tOJwyu6RTRSPHjxFR1YpnOAwB8ucHn6V6cEsJpHnTlJvd5NU9mrPTp9jttP2fBjx+GnFVnjvdhauRPZfzK7jOqKWHZc77NH7pU5IOAOe+Rsb3SpEDV4UZvBj9oEYm0jxPDJKa+pXUAcHng8vjzrapSgFKUoBSlKAUpSgFYNZrBoDNKUoBSlKAUpSgFaHHrd5LeVI5/Z3ZCBNgHw/VsEjkM75GK2L68SFGkkYKi8yfiQAABuSSQABuSQBua8lvUMBllXwo9JLibSulN933IUY3wTsDvg5FAfm7gVoyzOY3SW3ycXDRlJZj1fBYkDVndjuOgztOXUAkRkO2oEZHMfEfEc6le8HsyvCnFzB/wAHLJpeHrDI2SGjHVGwcp0PLY4EFacSSQlVJEgG6OpVh6HSd8ct6xXRkpZPT6ecXDB1LspxM3NnBM2NbRjXj+sXyyf5las9quLi0tJ7jbMaErnq58qD72K1D91YH8mQ7kkmQvno/iPqGPgah+8ziIuR7DC6qUdJLqZ8eDAgyVDsdixbSQm+cYrKoJ2Y7ZIOWIZLZ2f7DfzC1t5ZpkUKXuokYL48r4dhJIBrKgllwCMjnVnu+CRtbG2hLWy4AVrciNkwQQV0jA5bjkRkHnXJXsr+dfGtbjjcz4ysuuKCBjjIK28pUuvwHTrXS+xXH/auHQ3UxCMUImLeUB0JSQnPujUpPwr1YvJgawbXZaS58DRdjM0btGZMACZVPlmCg+XUuCR0OrpipiqjJ3mcKWTwzfRas4yA5T/qBdH35q1wyq6hlYMrAFWUggg7ggjYgjrUjh90pSgFKUoBSlKAUpSgFYNZrBoDNKUoBSlKAUpSgIiS38a6BbeK3AKjoZ2B8xHqiacdPpieag1GSeHdPJc3DAWVszCNX2jd4yRJcSA7MFYFUB2Ghn3yhW0kVyvt3dw3BHDYzosbXQb105eXAhtI8bs5bTsN8hQN9qqutjVBzlwve31fY6ll4IXtJdX1/IvEltTJYQ6jbw6tMpXrdeGR5iQDpHpjA6mC7QcQiuVt3t8PMCJFbl4cYJDiQ8wDuNPUg+lSFt2uuOEzezNI0/iREw20jB3tXLfQpJL1Gjdl6bY2wTDzcEubK3e4R7e8t2y00luRqjkOzctmVT6D1yFqC6iM61KPfj37z2NlF0oRdb4/Hv7Ft7K35suAtdkgswklUEeUO7lUUD01afxNTPdl2NVoY7q6TVk+LDE+/mO5upQffmf3hnOhSoG+TUVFwtrns7HFEAzmBGVT9Yo6yFPv0kffXSuynaKG+t1mhI5APH9aJ+sbL9Ug/jzG1R6dJuT75KbW8JfQk7y5WKN5HOFRSzH0ABJP4CuX92/Yf2izgm4hI00bZmhtTtCniMX1so/asdRI1ZADEYr573r4hpLa0E0t1cQj2mNGLCO0TUW0qThHctp5HIztlhm9dkOJpcxGWCaOS3OkQoi4aFQigxvufMCCenOtWSglksoxH4QjQR4x4YVdGPTTjGPhVS7q2Ihu4QMRQcQuIoB0EQYEKPgCzCt3tl2vS0XwYcTX0g0wW6YZy5zhmA91BuSTjZTW52K4GbKzigZtUgBaV851SuS7nJ5+ZiAfQCgJylKUApSlAKUpQClKUArBrNYNAZpSlAKUrznmVFZ3YKigszMQAqgZJJOwAHWgPSlVLhneXwy4mEEd4hkJwupXRWOcYDuoUknkM79M1K9q+0UdhbmaQMxJCRxru8sje7Go6k/oDQER2+7RSQhLS1IF3ODhj7tvCP2lw/QBeQzzb1xg89Ens0cMdpE007ljYwtu8jkHXxCfJ676AeS+mTo+uLu8PiT3itJPOV8WNc/TOd7fh0IwcxLkNIwzq2HmyRXQewvZdrfXdXRD384+lbpGvMQR+iLtnHMjrgV4mP8AELc/7Uf/AE/f2/7PFv8AAvqc97NPYtAhF6tvxFZC8ss+hZvaCGSRXSXGtPMy6QdvUHNeE/FrCxnFy1/LdzyEi68ERtHIhUINaJ5EVTgjctk43zXX+J9lbK5fxJ7O3kc83aNSx+bYyar3eJwG3i4PexwQRRL4WoiNFUEqyuCdI3OVr0/h152Hq7cEpbwqiqiKqooAVVACgDkAByFUHjfALm4lLw2hs7kjEl5Hd6FPLcLF55f41U8t6vPDJC0MTHm0ak/MqDUf2tvJILY3EZ/Yssjrj34gcSL8PKSQfVRXn1ycZbcmyaTjuefZPs0lkjedpp5DqmnfJeRumSSSAOgyetfHEexdnM5kaHTI3vPE7xlv3vDIDH4mp6OQMAykFSAQRyIO4NfVR1yznO5LRHGMFMh7ALay+Pw24ktJcaWyPGjcZBIZZDnfHMH5VMQcW4xGTrisLhemh5YXPz1K6/hU3SrI9TZHuVuiD7EcO3Ekf/EcMvE9Wh8OdR8fo214/hras+8Lh0jafa0ifqk4aFvwmC5+6tlUJr4ubFZF0yIrr6MoYfga0R6uXeJVLp49mT8UoYBlIYHkQcg/eK+65zddiolJe0eWyl56rdiqE9NUOdDj4YHzqR7I9qZvH9g4gFF1pLQzKMR3SDmyj6sgAyyfMjatFd8Z7LkpnVKHJdaUpVxWKUpQCsGs1g0BmlKUAqld7uZOEXixMCyqpbS2+lZEZwcf2Q1eHeajyy2NsZXjtZ5XWcoxUuypqji1DkrYfI64FQ/Ee7Hh8kZWOIwOVIEkbvkZ23DMQwPIg8xncVTZfGt4ZZCpzWUWC64NbXFsIWiRoCg0LgYVcbFSPdOORFcvtePCG4c3d9HPLaM1vZ6zqSNMFnuZNPvuEATAOpmGnOcMJPsnwi4vI2srqUG0spGgYRMQbllOyuwwVRFKjSME9dxtb70WcDQWJtoyLjWqxLGukKqlmZh6chnnk/A15tkMwlU28PnHj+/c0tasS4HYXhL3kw4tdKQCuLGFv6KE/wBKRy8RxvtyHU7Y6FVH7rZWRLqyZiy2lwUiJJJEDAPGpJ3OASPkAOlXivTorhXXGFawktjHLOdxVa7yj/8AKr3/AMO/6VZaqvem+OE3v9yR+JA/3q04efBf+Hg/uk/0rWxdW6yo8bjKOpVh6qQQR+Bry4UMQRD/AJaf6RW1Xhvk9RcFH7reL6opbGRszWUjRfvRhiqN92CvwAX1q8Vzq+4XJFe3l1bJm4tzHcFBzuLWVNE0W3NleFnX4tyJNXax4vHNDFPDmSOXGkqM4zsS2+2k5B6girrocTXDKq58xfY36+o1rzRwdwQdyNvUEgj7iCPur1iNVR5LXwbsMdbYiFakT1sCavRrccGKerJr3cAqhd5Y8O2S8XPi2c8cqEc8a1V1/dKtuOuBV9uJq5/3okyWqWi/tLueKFMc/fVmb5ALv86plj1Y6fJas+m8nUAc1msKuBj0rNegYxSlKAVg1msGgIjtbxv2K1ecRmRwVWOMEDXI7KiLk8t2GT6A1Ux/LTec3tmjdYlt2ZAfTWzazVl7b8Ce8tTHE4SZHSWEtnT4kbBlDY30nGD6ZzvjFVlOO3qjTLwi68X/AJTRPEfj4moYHzG1Z73asaC2pQ/1EZ2ll4tcWz29xZWs+SCkttO0LRupykg8XkwO+xHUVHdme8ZwrR30RJi8r3NuDLGWwDhvCBCtgnJBwSDjFTPEuy93dxS3N/ctZIkL6IIHDBFKnxDcORplyMjSMAAbHc1Qo7Sax4bDfxXOg+FEzRNGHWRst4O+QVAEmrTuNQ1c6qthZKvdJvt2++/4Jxkov5D14zxvwpZZuG3VxDHOWkYSQAxzXJ0gLCsoyCd2d+S+XfcCuj9muzfs5M88jT3jqBJM/Qc/DjHJEz0HPmfQa/ZrhpuFN5eKjy3EeFj2eOK3YZEQzs2oHLHqTjkK3u1fFzbQr4YzNNIsFuOnjSZCavRRjJ+VZFKckotb9+/6Zwsl8Vj5mevdzh5uJzDk154YPr4UUaHH3kj7qu1RHZTgKWNrHboS2kZdzzeQ7u5z1LEn4bDpUvXrxWEkYW8vIqnd75xwe8/cX/1Eq41Se+LzcMeL+umgj/GaM/oprpwkbdMKo9FA/KvShpXhHqkRbjw+MQN/XWksZ+JjeKRfvw8n51E8dsX4NO91CjPw6ZtVxEoybaQ85kH9Weq9OnQVLcW8t1w6T0uih+UkE6/6tP5Vd3UEEEAg7EHkR6V6dCU6cMw2txsyighgkTXNozTpLKspRWDBkbSknh+m2ZNPVlI64qYgugzOg95CAw+BGVYeoO+/qrDpUNxTsZNZlp+E6QCcyWLn6GT1MRJ+hfp9k7cgN4Fu1FlLMFvVnsbkIUeOXVGHQ528QDDKrEsr+Ug7jmc5rOnlH6l0LkzoKyV9eNUBw/i8EcAMl9BKFG8xeNQRnylsNp1YwCRjJ3wM4qMfvAtWYx2qzXko+pbxM33liAoHxyaripvZFjcOWWi/vkiRpJHCRoMsxOwFV3sPYPf3X8qzoUhRSlhEw30H3rhh0LjYfD12J+7LslcX8izcUCxwIQ0VgjagWHJrhxtIR9kbcviD0MDGwrdRRo+aXJltt1bLgzSlK0lApSlAKwazWDQGaUpQHKu8MXfFrk8Msjot4iPbJzkJrOGEWR75AIOkcyRnGM1LcG7o7CGONZhJcshBBlkfQCN9olITTn6pB575q9wwqgIVVUEliAAMsxLMdupJJJ6k16UBy6dLrhEjRLaz3dixLW5t0LywZyTCy9UB91ug2yeQiX4lLLaTXl2fCEF/E6QNj6EQSxhkzjLO3n9cnGMZrs9fm/thwuRv5VbSsgS8mIZ5ZPo1JRzohwU1YbGvINVrplKWY7Pn9js+o0RxLjj9z9IUr4gk1KrDkQCPvGa+6sOCqH3qHWeGwA+/xCNiPVIw7MP0q+Vz/tQRNxqzj/8AprWaf4ZkZYR+hqFjxBslBZkkY7SdozBJHbwRia6l3WMtpVEHOWRsHSudh6nYV79lOOe2QeIU8N1do5EzkLIhwwB6jkfvqsdnrlGu7ueU4llvHtouZ8kCnCj7OQrsemcdaku61CbHxj/TzzTD5M5A/wBOfvrBZTGFSfc9Bdn5ySvaoYijk/qrm3k/hWaPX/kLVeqo3bCPVYXYHP2eXHzCMR+Yq2cFvhPbwzjlLEkg+TKG/wB6u6N/K19TL1K+ZG7Wtf8AD4p10TRRyp9mRFYfgwIrZpWwzlYHd7wzVq9gt8/uDH+Hl+VWG1tUiUJGioo5KihQPkBtXtXxNMqKWdgqqCWZiAABuSSdgPjQH3SqI/bm5mJk4fw5rq1U6TMZViMp6mFXHnUYxq6nYcq3LLvGtCQlz4tlKfqXcbR8tiRIfIR/FyrmpN4Bb6V5W9wkihkdXU8mUgg/IjY1610ClKUArBrNYNAZpSlAKUpQCuO8ZtQ0nF4eWqVv89tCQf8AeuxVxjtbI0fEOIqziKN/AdpOb6WhEeiJMHU7GMgHfHoTir+maU9/DMnWxbq28r8nTOw90ZeHWchOS1tEWP8Aa0Ln881N1Te6C58ThFrkEMgaNgeYKO64I6HAFXKqDWK5twSXx+KcTuMgqjR2yfDw1JlH+Nqv/Fb5beGWd/dijZ2+Sgsf0qg929m0dhG7/tbgtcSH1aU6gf8ADp/Cs3VSxXjyXULMytX3Zie4vpvZJhFbicTNNpyUudLJMkQ5SZGnVnYHI5givntJ3f2trw+Te4mkVQkIeVsCR2CIFRcKPO42x866ZFGFGFAAHQcvWoK9PtPEbW0XdYT7VcfAJtAh6ZMjBsekeazV2TnJRT2NFkVGLbPi07n7BIkT6dX0BZWjmkXxTgBiykkYO+wAG9X2ytUijSKNdKRqERfRVACj7gBXtSvSMIpStXinEI7eJ55nCRxqWdj0A/U9ABuSQKA8+NcXhtIWmncJGvU8yeiqBuzHoBvVImsJ+J/T8RBtuHp50sycPIF8wkuiPdAAz4Q5deW+zwHh0t/MvEb1CirvZWrf0KnlNIORmbmB9UfHlM8bxcmWw3xJbP4rgjMavmNNupY+IR0xE3wrJbdvpiSSK5dcLkuYraXzxTSyxm3VdhZW6nxDhB5RIYl0sSD5pQg8uKu3scfhiIopjChQjAMukDAGDz2qo8N4480drql8HwFeW9dSNHhxGWEDzDZJHjaQH7MTb5xWrJxm+j8OOI+LMweV451H0SytptIWMQB1ZBzz2SQk4ANUOLexIlLru7sWYvFE1s5+vayPCfwQ6fyryi7K3sOPZ+M3OB9W5jjnyPQsdLfeDWD2quEjDtDbtqllx9K0YFrGXBuXZlYKuyEb/wBIu+akLfthAWVHSeJpJPDjDwuS5KLID9GG8PKNqxJpYAEkDBrqlZHhjY1mbjUZ2bhs6/FZ4nP4F1oe0vEk/acHLD7UF1E+fkrhWqc4bxiC4LiGZHaNtMig+ZDuMMp3X3TzHQ+lZ4xxaG1iaa4kWONebN+gA3YnoBkmpLqLE8HNKK9/2johIn4fxKDHNmtiyfc0ZOamuzXa604gHNrN4nh48QFHUqWzjIdRn3W5elQUa3vFN/pLGxJ+V1cLj/7ZD/iOOgNWvg3B4bSIQ28SxxjovU+rE7s3xJJNbIOTXzIizfpSlTOClKUArlvauyVeN62TPiWasjHfS6SMjac+6dLry9T6mupVSO8q00m0ux/RTeE5/wCXOBHv/wCaIfzq2h4sTfko6qLlTJLwa3dVcBP5Qtyf2V0ZcfZSZFcfdkPXr2T70La9lWFopbZ5BmDxgAsw/sNyJ+H4E1C8MvlsuINO/wCxuLZ1k/vIVaVCT8YxKP4RVLtoBJZWy3KFY8iJujQMTqt5VbocMik9dYz7uKtlRmySM8OqSphLnOzOod7dwWtYrJCRJezpDtzEYOuV/kFXB/eqWjQKAqjAAAA9ANgK5/2Fhubq5NzdzeOtmGtraTTjWc/SSnPNsYTUOeDzIJN14xxWK1jMszaVGwHNmY8kVRuzHoBXidXJynoXb8nt9MkoavJ5doeMpaQmVgWbIWONd2llbZI1A3JJ9OmT0re7D9n2tYmknw15cMJLlxy1fVjX+wgOkfeetaXZngUs0y396mlwD7NbHf2dTzd/WZhz+yNquVaenp9NZfJTdZre3ApSlaCkVRs/yrc6+fD7WQhB9W6uVOC5+1FGcgdGbJ3C1Ids715DHw+Bis1yCZHU+aC2G0ko9GJIRf7T5+rUzYWaQxpFEoWNFCoo6KNgKzdRbpWlckoo96gp+zQM0syXE8bTqqz6CmXVS2gBipMZAdlyhBwftDVU7SsSbRMplz2cnhJEIjktTMsj26jw5THHGixQo7P4ZUNGhKnQCNQJ3OZCyinjspZRGfbZlaRkJXImYaUj1DbQgCIG+ymTuTVjpXdbYwc44nZrA8Fr7TbQukccrmZSyzeGfDtreOMOrMiMCwAOdQQ4Jc5kLe3cXixK+q5ETTTShMIrzto8TDZwUjt/CRDk4cZyAxFm4pKyuhS0Mz4YK4MSiM7e8ztrVT6orHblyzVG4lPM8lpw5le41fz2/ZfooXwAVQf0kirhVTJCgDUSdRq2OZ7Ii9iT4z2ijstFnbRNcXbD6O2Q5b1Mk0je4CTkuxySSd9zX1wPsezSrd8RkW4uhuiAfQW3XESHm3LztvsOXMynZbsvBYoRGGaR95p5Dqllb7TudzzO3IZ+JqcrXXUof8kW8isGs1g1acM0pSgFKUoBWhx7hy3NtNA5wskbLq6rkbMPQg4I+Vb9UPva440dutnAT7Rd5QY5pCP2r/DynSPXUccqApl7AOJcO5gsyg5Qj9oh8wUnbchlz6NXxwJEuLKa3lYERNJbyOdsiPZXOeoTQcnqtQfZviw4fZnUS+uMSQjBwZySjwbDylSEOOe7HpWnFwC9iWYA60bwppI2x9PIPNLFkbgZyDtvhR616E+ohHS5ctbnjV9HZYpRhwpZX8/2/JdOwPbKBOHlJBpa0QKVVSPFUnETxg41FzgfM5POtThXFi1zDxO5likEcuh4FZWSzifyBgf6xWKMz7eXVjYCoLtTEl0LS9tnCrIRbu2N4w50qSARhkJYfMqR0NfXFOzsU13JBEPDSC0CfR+VjI+Socj3hpG+eeaxfCwpc5vfx+vg9CPV2dQ4Qjs+/wCnZn6MpXO+5rtbHdWcdq8re126lZEkwHKgkKw2GoAaVPUEb8wT0SoGkV4Xt2kMbyyMFRFLOx5BQMk/gK96qHbJvaZ7fho3V/p7of8Ad42GlCPSSTSvxCvXJPCywffY22d1kvZlInuyH0nnFANoIcdCFOph9p2qx0pXlyk5PLLUKUpUTp53NwsaNI7BURSzMTgKoGSSegAFUCbvEndRLBZxLbscRS3VykBm+KIwJAPTJ3zW33zzlOFTeYqrPGrkHfQZF1AfMDl6Zqu9obYXstubeTh7WcMTANK6uiu3kz4Q2YoijAJAy3wqyKWMs7FZNziHae7vpbfh4hk4eZwfGmZg2VA1GO3lTysxUHzbY/XpPBeExWkKQQIEjQYUD8yT1JO5J5k1y3s3ZpPPZWVk7S21hJ4091nK6wH0Qow2YkyHIGwXqcV2Ct1KxHjBXNYYpSlWkBWDWawaAzSlKAUpSgI3tJxI2tpPcKmsxRM4TlnSCcZ6DauPcJknnuZ7m80tOyxhGQHwhCV1BY89NWrPXIz13sfeRx+W4nbhds5jQKDeTD3grDKwr6FhuT6H5gx3D7MQxiNSSi7Lk5IXoueoHIfDFVWS7F9Me5oDszb+P4+gl9evGo6BJ1cJy1bc6mKUqptsvSS4Krxbs+6SeNbKHUyCSW1ZiqO67q6kbBs74Ox6+lSnZ6ykQSSzY8aaQu4ByFHJEB6hVA/E1LUqbsk46XwVqmCnrS3Od8W4SsfF0cztbLKPESVDpIkAwQG5KScHJ+1jrXT4+31zZJ/PoRPCoH86gKK+NgDJC5A1HPNDj0HSoLjnB0ukCtsynUj4B0t8VbZlPIqdiK8uBdk1vspFO1tdWrh2tnHi2pJBCTQo5yqnc4ydDZGBtnRVODjpkt/Jj6iq1Wa4PbwdC4d3k8Nm29rSM8is4aIgjmMyAAkfAmvDsQ3tD3XEDv7RKUhPT2aEtHHj01N4j/xiuf8AaTht7wzh0iTW0bxLGV9oilDDW50h3jlAbUXfORqGTXV+y3DvZrO2gPOOFFb94KNR/HNUdZpjFKLzk5TKcm9UcY+5KUpSvONIpSlAc5SX22/vJZVLx2RMMFuRtr0ZklKn3mb3VPLH41VOynAImWW44hZRJAkYdnkgEBWXcvGkakao1GFDMuSeWa3OOTRy8Vu7iLiEdgsQWBpNSZuJl3YtG7YbQPJy+qPQ1Iv2KF/Ekk3FLm4U4aMp4SRH0bwwpB++rm9PLxx52LILK2Rau6SwaLhylkMYlkkmjiP9HG7Exr/hwf4qudc7mu+JWKmUXC30KbyRSRqkwQDzGOSPAdhzwy77jOcVe+G3yTxRzRnMciK6HllWAYbdNjyrdXOM18pnlFxe5s0pSpkRWDWawaAzSlKAUpSgOJ95lt7HxMSRXQg9sQvJ4qho9celFAOxTIJJyefzAHnaXdyuPGjjkQ8pbck7epjbc/wlvlWh3h3i3nFJyQHit1FuoO4Lg65TjoQx0/w1X4uHeGcwSywnOfo3Ok/NTsazWWRUsMshbp2OhvMAQDnfO+DgYGTk4wv34pFcIyhldSp5MCCD8iNjVBtuPXocxrLDMFHmaSPAB6IfDIycb1upx65VdJtbZl+yrMo+OxXFRzHyXetEuEtyibs6KP7TAfrWovHLY8rmA/KVP/3VRbiSk+bg8B+IaE/qla9zxWNcZ4PbgEhQS0XMnA2VKktPn8D1V5LpJ2gtV53UH/UQ/kDXl2Q4/FPxm09ncnKTxyPpIV10axGCRliGVW9PnmqZFxB2ZhDYWEbIcEsmo5xnYqB8Ks3d1LJJxe29rlXCJK1usaqq+Lp0lDtnHhl2581FSg46sZK52JrB0nvOXxYrS1xn2i9hRh/y0Jmc/hH+dWqqp2q4deS8RspLeKNooElZnlfSgdwE91cszBQ2NsefnW1cdk5p97jiV0P7Ftot4/kMBpMfNzXLqpTkscFaeCw4piq2nd3Z/Xa7k+L3dz/+Mgr6/wCzqw6JOPld3X/u1X8K/J3UWLFa/EboQxSSnlGjOfkoLf7VXz3a2P8A3kH/AMVcf/3XxN3ZWTKVZrsqdiDdTEEdQQWwQafC/UajX7ueylt/J9vLNbwyzzx+LJK8SF28UmTdsZ5MB91V7g/EP5GzYX+pIVdvZLrSTHJGSWCMyjyyDJyD+mCer2VqsUaRRjCRqEQZJwqgADJ3OwG5r0dAwwQCDzBGRWiytTjhnITcXlHNOJ9s4JEMVk4urqQFYoost5jtqc8kRc5JJGwq89l+FeyWlvbFtRiiVCw5FgNyPhnNb1vaRx50RomeelQM/hXtXKqlWtiVljm9xSlKtKxWDWawaAzSlKAVhjttzrNKA/L3BJjJF4jHLu7s5PMuXYsfxr0lsi3vSy6fsgqv3ZVQ2PvrYZAs94F9wXk4jxy0eIQMfnX3Xm2PE2RPOCBUUKqhQOgr0pSqwKjuP/sSfR0P+daka0OMjKonVpUH+YMfyBqUP4kD5s9ricdDob8iD+le3EpnjEcsP7aOWNosfb1gAfHOcYry4WdTzSer6R+6gx+pNTfALYS39jGeXtKuf/LV5P1QVZH/ADF+gP0PSlK9AkKUpQClKUApSlAKUpQClKUArBrNYNAZpXJeM96k8kkkdhBGqRuUM9wSdTKcHRGhBx6EnryFQM3avizHP8ohP7KW0OB97An86rlbGLw2WxoskspHeKVweLtTxZd/5S1fBraDB+eAD+BqB7bdsOIXKxxXIiaKN/EHg642kIBwSdR93c4GD15DIK2L4YlRZFZaNfg6FYUB543+eSSfxrcquIEQAk3UIxsclkx8CAwIr3ju2+peRN6B1UH8iP0rFKDbyUtNck5XlJOASNyQurABJx8B1rShuZvrCBh6o5H5EH9akFfI32+GRVbWDhrXTyYBj3z00b/5nUD76huJxXAHjPIgMfuBVySWwu4ORnf41PyXCrzP4ZP6VCcZ4lq0RquMyAkuyKCBvjmSOm5FWV5zwDZsOHSqpR5XXcnKeHg5JP2dQO9WPsIoj4rw9CzEBpmLOcnaGTmf4qrZ4kMHXcRJ8IiGP4sD/prTufBbz+HPPpBOptQQD5nAA+AFWQ1ass6k2frUGs1+dexvbHiFvC0EAt44Vcldau7IW8zRr5gNic4xsWI+Akn7T8UY5biTD4JBAAPxUn8TWl2xXJfHp7JLKR3ilcG/+JOKD3eJyffBbt+qVv2neBxSPGprWcddcbRsfkUYqD91cV0H3OvprF2O1Urn3Z3vSimlS3uYJLaWQ6UYkPE7HYKJBjBPQED510GrE0+Clpp4YpSldOClKUApSlAKwazWDQFH493XWlxK08bz20jks5gcBXY/WZGBGfljOSeZqDl7prgH6PieR0Elsp/zK4/SlKi4xfKJxslHhmtJ3Y8QHu3Vo370Ug/RjWpfd1nEZEKGay6EMDMCpByCPKcGlK56cPBL1rOMmLDus4lGukT2WnJI/bHTn6oGkbZzt0zXs3dTet781h/0pG/U0pT0484HrTxjIHctI3vXNov7tmD+sgr3h7iYD+1u5G/u4Yo/9mpSpKKRByb5JrhncxwuLBaKWYg5zLIfzEekH5EVboOzdmi6FtLcL9kQx4/TelK6RIjiPdrwuf3rGJSORizF/wCkVqFv+5uxkGBLeRj0WbIPzEitWaUwdyyPbucKDFvxKVBknEkMcm5OTvlTWnc92PEV/Z3VnJ/eRyJ/oLUpUHXF8omrZrhsjj2N4ivvexH5STDl84q817J8QY4X2MH4yTf7RVmlc9GHgl8RZ5J7gvdXcNLFJe3UemORZPBt0OGZSCMySebG24A68xXV6UqaSWyK5ScnlilKV0iKUpQClKUArBrN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Rounded Rectangle 12"/>
          <p:cNvSpPr/>
          <p:nvPr/>
        </p:nvSpPr>
        <p:spPr>
          <a:xfrm>
            <a:off x="3071001" y="2813255"/>
            <a:ext cx="2877605" cy="961137"/>
          </a:xfrm>
          <a:prstGeom prst="roundRect">
            <a:avLst/>
          </a:prstGeom>
          <a:solidFill>
            <a:srgbClr val="1F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Committing to </a:t>
            </a:r>
            <a:r>
              <a:rPr lang="en-GB" b="1" dirty="0"/>
              <a:t>sustainable investment </a:t>
            </a:r>
            <a:r>
              <a:rPr lang="en-GB" dirty="0"/>
              <a:t>in health</a:t>
            </a:r>
            <a:endParaRPr lang="en-IE" dirty="0">
              <a:latin typeface="Calibri" panose="020F0502020204030204" pitchFamily="34" charset="0"/>
            </a:endParaRPr>
          </a:p>
        </p:txBody>
      </p:sp>
      <p:sp>
        <p:nvSpPr>
          <p:cNvPr id="17" name="Rounded Rectangle 16"/>
          <p:cNvSpPr/>
          <p:nvPr/>
        </p:nvSpPr>
        <p:spPr>
          <a:xfrm>
            <a:off x="1738853" y="5056174"/>
            <a:ext cx="2664296" cy="1327883"/>
          </a:xfrm>
          <a:prstGeom prst="roundRect">
            <a:avLst/>
          </a:prstGeom>
          <a:solidFill>
            <a:srgbClr val="1F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Implementing access to an </a:t>
            </a:r>
            <a:r>
              <a:rPr lang="en-GB" b="1" dirty="0"/>
              <a:t>holistic</a:t>
            </a:r>
            <a:r>
              <a:rPr lang="en-GB" dirty="0"/>
              <a:t> range of health and social services</a:t>
            </a:r>
          </a:p>
        </p:txBody>
      </p:sp>
      <p:sp>
        <p:nvSpPr>
          <p:cNvPr id="9" name="Rounded Rectangle 8"/>
          <p:cNvSpPr/>
          <p:nvPr/>
        </p:nvSpPr>
        <p:spPr>
          <a:xfrm>
            <a:off x="214448" y="2813255"/>
            <a:ext cx="2664296" cy="958212"/>
          </a:xfrm>
          <a:prstGeom prst="roundRect">
            <a:avLst/>
          </a:prstGeom>
          <a:solidFill>
            <a:srgbClr val="1F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Providing access to </a:t>
            </a:r>
            <a:r>
              <a:rPr lang="en-GB" b="1" dirty="0"/>
              <a:t>quality of care</a:t>
            </a:r>
          </a:p>
        </p:txBody>
      </p:sp>
      <p:sp>
        <p:nvSpPr>
          <p:cNvPr id="19" name="Rounded Rectangle 18"/>
          <p:cNvSpPr/>
          <p:nvPr/>
        </p:nvSpPr>
        <p:spPr>
          <a:xfrm>
            <a:off x="4790387" y="5056174"/>
            <a:ext cx="2664296" cy="1311339"/>
          </a:xfrm>
          <a:prstGeom prst="roundRect">
            <a:avLst/>
          </a:prstGeom>
          <a:solidFill>
            <a:srgbClr val="1F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Ending discrimination </a:t>
            </a:r>
            <a:r>
              <a:rPr lang="en-GB" dirty="0"/>
              <a:t>and stigma patients are facing in healthcare</a:t>
            </a:r>
          </a:p>
        </p:txBody>
      </p:sp>
      <p:sp>
        <p:nvSpPr>
          <p:cNvPr id="22" name="Rounded Rectangle 21"/>
          <p:cNvSpPr/>
          <p:nvPr/>
        </p:nvSpPr>
        <p:spPr>
          <a:xfrm>
            <a:off x="6122535" y="2810330"/>
            <a:ext cx="2877605" cy="961137"/>
          </a:xfrm>
          <a:prstGeom prst="roundRect">
            <a:avLst/>
          </a:prstGeom>
          <a:solidFill>
            <a:srgbClr val="1F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Encouraging </a:t>
            </a:r>
            <a:r>
              <a:rPr lang="en-GB" b="1" dirty="0"/>
              <a:t>affordability </a:t>
            </a:r>
            <a:r>
              <a:rPr lang="en-GB" dirty="0"/>
              <a:t>of healthcare products and services</a:t>
            </a:r>
            <a:endParaRPr lang="en-IE"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4200" y="-14401800"/>
            <a:ext cx="5349240" cy="3566160"/>
          </a:xfrm>
          <a:prstGeom prst="rect">
            <a:avLst/>
          </a:prstGeom>
        </p:spPr>
      </p:pic>
      <p:pic>
        <p:nvPicPr>
          <p:cNvPr id="1026" name="Picture 2" descr="http://dplindbenchmark.com/wp-content/uploads/2015/07/bigstock-Excellent-Customer-Service-Eva-478710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286" y="1216193"/>
            <a:ext cx="1995482" cy="1330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275200"/>
            <a:ext cx="1914740" cy="1271730"/>
          </a:xfrm>
          <a:prstGeom prst="rect">
            <a:avLst/>
          </a:prstGeom>
        </p:spPr>
      </p:pic>
      <p:pic>
        <p:nvPicPr>
          <p:cNvPr id="1028" name="Picture 4" descr="https://www.zanebenefits.com/hs-fs/hub/149308/file-2478790104-jpg/iStock_Photos/Affordable_Healthcare_iSto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2401" y="1229352"/>
            <a:ext cx="1237872" cy="1324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4nations.com/webpubl/images/1aaaaSocial%20stigm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0387" y="3835657"/>
            <a:ext cx="2475572" cy="1184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arpevitahomecare.com/wp-content/uploads/2014/02/Circle-of-Care-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4507" y="3872429"/>
            <a:ext cx="1692988" cy="112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0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additive="base">
                                        <p:cTn id="51" dur="500" fill="hold"/>
                                        <p:tgtEl>
                                          <p:spTgt spid="1030"/>
                                        </p:tgtEl>
                                        <p:attrNameLst>
                                          <p:attrName>ppt_x</p:attrName>
                                        </p:attrNameLst>
                                      </p:cBhvr>
                                      <p:tavLst>
                                        <p:tav tm="0">
                                          <p:val>
                                            <p:strVal val="#ppt_x"/>
                                          </p:val>
                                        </p:tav>
                                        <p:tav tm="100000">
                                          <p:val>
                                            <p:strVal val="#ppt_x"/>
                                          </p:val>
                                        </p:tav>
                                      </p:tavLst>
                                    </p:anim>
                                    <p:anim calcmode="lin" valueType="num">
                                      <p:cBhvr additive="base">
                                        <p:cTn id="5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9"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922502"/>
      </p:ext>
    </p:extLst>
  </p:cSld>
  <p:clrMapOvr>
    <a:masterClrMapping/>
  </p:clrMapOvr>
</p:sld>
</file>

<file path=ppt/theme/theme1.xml><?xml version="1.0" encoding="utf-8"?>
<a:theme xmlns:a="http://schemas.openxmlformats.org/drawingml/2006/main" name="TEMPLATE_PP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PF Candara">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spcBef>
            <a:spcPts val="0"/>
          </a:spcBef>
          <a:defRPr sz="1800" b="1" kern="1200" dirty="0" smtClean="0">
            <a:solidFill>
              <a:schemeClr val="bg1"/>
            </a:solidFill>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TEMPLATE_PPT PRESENTATION</Template>
  <TotalTime>4460</TotalTime>
  <Words>324</Words>
  <Application>Microsoft Office PowerPoint</Application>
  <PresentationFormat>On-screen Show (4:3)</PresentationFormat>
  <Paragraphs>45</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Candara</vt:lpstr>
      <vt:lpstr>Rockwell Std</vt:lpstr>
      <vt:lpstr>TEMPLATE_PPT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Laurene</dc:creator>
  <cp:lastModifiedBy>Sara</cp:lastModifiedBy>
  <cp:revision>236</cp:revision>
  <cp:lastPrinted>2016-10-07T12:50:59Z</cp:lastPrinted>
  <dcterms:created xsi:type="dcterms:W3CDTF">2014-05-07T09:26:25Z</dcterms:created>
  <dcterms:modified xsi:type="dcterms:W3CDTF">2017-01-12T13:52:46Z</dcterms:modified>
</cp:coreProperties>
</file>